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Corbel"/>
      <p:regular r:id="rId68"/>
      <p:bold r:id="rId69"/>
      <p:italic r:id="rId70"/>
      <p:boldItalic r:id="rId71"/>
    </p:embeddedFont>
    <p:embeddedFont>
      <p:font typeface="Tahoma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76" roundtripDataSignature="AMtx7mh/iPcfj6XAaAN3eH07XFBoNpoH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GillSans-bold.fntdata"/><Relationship Id="rId30" Type="http://schemas.openxmlformats.org/officeDocument/2006/relationships/slide" Target="slides/slide25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customschemas.google.com/relationships/presentationmetadata" Target="meta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boldItalic.fntdata"/><Relationship Id="rId70" Type="http://schemas.openxmlformats.org/officeDocument/2006/relationships/font" Target="fonts/Corbe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Google Shape;64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9" name="Google Shape;65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7" name="Google Shape;8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9" name="Google Shape;9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1" name="Google Shape;9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3" name="Google Shape;100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8" name="Google Shape;110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9" name="Google Shape;110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3" name="Google Shape;138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5" name="Google Shape;139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1" name="Google Shape;141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2" name="Google Shape;1412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1" name="Google Shape;143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2" name="Google Shape;1432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5" name="Google Shape;168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1" name="Google Shape;169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2" name="Google Shape;1692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9" name="Google Shape;177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5" name="Google Shape;1785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86" name="Google Shape;1786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95" name="Google Shape;1795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9" name="Google Shape;1889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890" name="Google Shape;1890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8" name="Google Shape;1898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shortest job first: decreased average delay!</a:t>
            </a:r>
            <a:endParaRPr/>
          </a:p>
        </p:txBody>
      </p:sp>
      <p:sp>
        <p:nvSpPr>
          <p:cNvPr id="1899" name="Google Shape;1899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9" name="Google Shape;2019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2020" name="Google Shape;2020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7" name="Google Shape;202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3" name="Google Shape;2033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4" name="Google Shape;2034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1" name="Google Shape;204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8" name="Google Shape;2048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4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6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6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6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6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6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6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6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4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3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3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73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8" name="Google Shape;88;p7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4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4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4" name="Google Shape;94;p7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5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5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5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2" name="Google Shape;102;p75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7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6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7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7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7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7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7" name="Google Shape;117;p77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7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8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8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4" name="Google Shape;124;p78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7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7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9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1" name="Google Shape;131;p7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0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0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7" name="Google Shape;137;p8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6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6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8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8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7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1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3" name="Google Shape;73;p71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4" name="Google Shape;74;p7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2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2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1" name="Google Shape;81;p7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3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6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6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6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6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6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6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6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6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6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6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6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40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37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47" name="Google Shape;247;p1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53" name="Google Shape;253;p11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54" name="Google Shape;2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2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2" name="Google Shape;26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2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3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4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81" name="Google Shape;28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4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4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14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85" name="Google Shape;2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14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89" name="Google Shape;28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291" name="Google Shape;29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14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293" name="Google Shape;293;p14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4" name="Google Shape;294;p14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14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296" name="Google Shape;296;p14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7" name="Google Shape;297;p14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4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05" name="Google Shape;305;p15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626" y="2329842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13" name="Google Shape;313;p16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0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14" name="Google Shape;314;p16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5" name="Google Shape;315;p16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6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24" name="Google Shape;324;p17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7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7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7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39" name="Google Shape;339;p17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p17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17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17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0" name="Google Shape;350;p18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51" name="Google Shape;351;p18"/>
          <p:cNvSpPr txBox="1"/>
          <p:nvPr>
            <p:ph idx="2" type="body"/>
          </p:nvPr>
        </p:nvSpPr>
        <p:spPr>
          <a:xfrm>
            <a:off x="7241638" y="681050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58" name="Google Shape;358;p19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Google Shape;359;p19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53" name="Google Shape;153;p2"/>
          <p:cNvSpPr txBox="1"/>
          <p:nvPr>
            <p:ph idx="1" type="body"/>
          </p:nvPr>
        </p:nvSpPr>
        <p:spPr>
          <a:xfrm>
            <a:off x="964465" y="314073"/>
            <a:ext cx="2551361" cy="6177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2020 - </a:t>
            </a:r>
            <a:endParaRPr/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456" y="875497"/>
            <a:ext cx="2860114" cy="19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772" y="2407434"/>
            <a:ext cx="2704857" cy="162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2816" y="4316419"/>
            <a:ext cx="4261164" cy="106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3102" y="4175046"/>
            <a:ext cx="3168512" cy="149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0733" y="971266"/>
            <a:ext cx="3660207" cy="169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73" name="Google Shape;3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79" name="Google Shape;3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22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22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22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2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p22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03" name="Google Shape;403;p23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3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3" name="Google Shape;413;p24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21" name="Google Shape;421;p25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22" name="Google Shape;4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26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" name="Google Shape;429;p26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0" name="Google Shape;430;p26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31" name="Google Shape;431;p26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at www.someSchool.edu </a:t>
            </a:r>
            <a:endParaRPr sz="2200"/>
          </a:p>
        </p:txBody>
      </p:sp>
      <p:sp>
        <p:nvSpPr>
          <p:cNvPr id="432" name="Google Shape;432;p26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26"/>
          <p:cNvSpPr/>
          <p:nvPr/>
        </p:nvSpPr>
        <p:spPr>
          <a:xfrm>
            <a:off x="6367799" y="2573933"/>
            <a:ext cx="4976211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www.someSchool.edu accepts TCP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4" name="Google Shape;434;p26"/>
          <p:cNvSpPr/>
          <p:nvPr/>
        </p:nvSpPr>
        <p:spPr>
          <a:xfrm>
            <a:off x="6285749" y="4530925"/>
            <a:ext cx="4871777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26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26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26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26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9" name="Google Shape;439;p26"/>
          <p:cNvSpPr txBox="1"/>
          <p:nvPr/>
        </p:nvSpPr>
        <p:spPr>
          <a:xfrm>
            <a:off x="8602611" y="986977"/>
            <a:ext cx="335848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26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43" name="Google Shape;44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2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45" name="Google Shape;445;p26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46" name="Google Shape;446;p2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2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52" name="Google Shape;452;p2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2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2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56" name="Google Shape;456;p2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8" name="Google Shape;458;p2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2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2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64" name="Google Shape;464;p2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65" name="Google Shape;465;p2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2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84" name="Google Shape;484;p27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85" name="Google Shape;485;p27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27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27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27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27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491" name="Google Shape;49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2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93" name="Google Shape;493;p27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494" name="Google Shape;494;p2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" name="Google Shape;499;p2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2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2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" name="Google Shape;506;p2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2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09" name="Google Shape;509;p2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2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12" name="Google Shape;512;p2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13" name="Google Shape;513;p2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2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27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33" name="Google Shape;533;p28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GET request and the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total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34" name="Google Shape;534;p28"/>
          <p:cNvCxnSpPr>
            <a:stCxn id="535" idx="2"/>
            <a:endCxn id="536" idx="0"/>
          </p:cNvCxnSpPr>
          <p:nvPr/>
        </p:nvCxnSpPr>
        <p:spPr>
          <a:xfrm>
            <a:off x="7940066" y="1840032"/>
            <a:ext cx="66000" cy="461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28"/>
          <p:cNvCxnSpPr>
            <a:endCxn id="538" idx="0"/>
          </p:cNvCxnSpPr>
          <p:nvPr/>
        </p:nvCxnSpPr>
        <p:spPr>
          <a:xfrm>
            <a:off x="10363698" y="1858533"/>
            <a:ext cx="32100" cy="457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28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28575">
            <a:solidFill>
              <a:srgbClr val="5E99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28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28575">
            <a:solidFill>
              <a:srgbClr val="5E993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28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28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28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8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28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28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5E9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5E9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8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28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28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8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28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28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8"/>
          <p:cNvSpPr txBox="1"/>
          <p:nvPr/>
        </p:nvSpPr>
        <p:spPr>
          <a:xfrm>
            <a:off x="7722017" y="6458691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8"/>
          <p:cNvSpPr txBox="1"/>
          <p:nvPr/>
        </p:nvSpPr>
        <p:spPr>
          <a:xfrm>
            <a:off x="10111635" y="6437433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28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55" name="Google Shape;555;p2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2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61" name="Google Shape;561;p2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2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2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65" name="Google Shape;565;p2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" name="Google Shape;567;p2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2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0" name="Google Shape;570;p2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2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73" name="Google Shape;573;p2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74" name="Google Shape;574;p2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28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35" name="Google Shape;53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2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89" name="Google Shape;589;p28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/>
          <p:nvPr/>
        </p:nvSpPr>
        <p:spPr>
          <a:xfrm>
            <a:off x="2096629" y="4980527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3329825" y="4889900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28"/>
          <p:cNvCxnSpPr>
            <a:endCxn id="596" idx="3"/>
          </p:cNvCxnSpPr>
          <p:nvPr/>
        </p:nvCxnSpPr>
        <p:spPr>
          <a:xfrm flipH="1">
            <a:off x="8007812" y="4678558"/>
            <a:ext cx="2376600" cy="603900"/>
          </a:xfrm>
          <a:prstGeom prst="straightConnector1">
            <a:avLst/>
          </a:prstGeom>
          <a:noFill/>
          <a:ln cap="flat" cmpd="sng" w="28575">
            <a:solidFill>
              <a:srgbClr val="AE266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28"/>
          <p:cNvCxnSpPr/>
          <p:nvPr/>
        </p:nvCxnSpPr>
        <p:spPr>
          <a:xfrm>
            <a:off x="8043927" y="5405953"/>
            <a:ext cx="2325450" cy="259080"/>
          </a:xfrm>
          <a:prstGeom prst="straightConnector1">
            <a:avLst/>
          </a:prstGeom>
          <a:noFill/>
          <a:ln cap="flat" cmpd="sng" w="28575">
            <a:solidFill>
              <a:srgbClr val="AE266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p28"/>
          <p:cNvSpPr txBox="1"/>
          <p:nvPr/>
        </p:nvSpPr>
        <p:spPr>
          <a:xfrm>
            <a:off x="6756059" y="5027003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 b="0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 txBox="1"/>
          <p:nvPr/>
        </p:nvSpPr>
        <p:spPr>
          <a:xfrm>
            <a:off x="5943647" y="785747"/>
            <a:ext cx="2212458" cy="30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rPr>
              <a:t>Note : One Object</a:t>
            </a:r>
            <a:endParaRPr b="1" i="0" sz="1400" u="none" cap="none" strike="noStrike">
              <a:solidFill>
                <a:srgbClr val="AE26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"/>
          <p:cNvSpPr txBox="1"/>
          <p:nvPr>
            <p:ph type="title"/>
          </p:nvPr>
        </p:nvSpPr>
        <p:spPr>
          <a:xfrm>
            <a:off x="1766887" y="1"/>
            <a:ext cx="9991003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3600"/>
              <a:t>Non-persistent HTTP: response time for two objects</a:t>
            </a:r>
            <a:endParaRPr/>
          </a:p>
        </p:txBody>
      </p:sp>
      <p:grpSp>
        <p:nvGrpSpPr>
          <p:cNvPr id="605" name="Google Shape;605;p29"/>
          <p:cNvGrpSpPr/>
          <p:nvPr/>
        </p:nvGrpSpPr>
        <p:grpSpPr>
          <a:xfrm>
            <a:off x="2077038" y="1159814"/>
            <a:ext cx="2930133" cy="5394816"/>
            <a:chOff x="7942129" y="1215232"/>
            <a:chExt cx="2930133" cy="5394816"/>
          </a:xfrm>
        </p:grpSpPr>
        <p:grpSp>
          <p:nvGrpSpPr>
            <p:cNvPr id="606" name="Google Shape;606;p29"/>
            <p:cNvGrpSpPr/>
            <p:nvPr/>
          </p:nvGrpSpPr>
          <p:grpSpPr>
            <a:xfrm>
              <a:off x="7942129" y="1215232"/>
              <a:ext cx="2930133" cy="5394816"/>
              <a:chOff x="7904957" y="1168152"/>
              <a:chExt cx="2727232" cy="5394816"/>
            </a:xfrm>
          </p:grpSpPr>
          <p:cxnSp>
            <p:nvCxnSpPr>
              <p:cNvPr id="607" name="Google Shape;607;p29"/>
              <p:cNvCxnSpPr/>
              <p:nvPr/>
            </p:nvCxnSpPr>
            <p:spPr>
              <a:xfrm flipH="1">
                <a:off x="8958418" y="2740138"/>
                <a:ext cx="1209870" cy="220831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08" name="Google Shape;608;p29"/>
              <p:cNvGrpSpPr/>
              <p:nvPr/>
            </p:nvGrpSpPr>
            <p:grpSpPr>
              <a:xfrm>
                <a:off x="7904957" y="1168152"/>
                <a:ext cx="2727232" cy="5394816"/>
                <a:chOff x="6568315" y="1130419"/>
                <a:chExt cx="3722386" cy="7100906"/>
              </a:xfrm>
            </p:grpSpPr>
            <p:sp>
              <p:nvSpPr>
                <p:cNvPr id="609" name="Google Shape;609;p29"/>
                <p:cNvSpPr txBox="1"/>
                <p:nvPr/>
              </p:nvSpPr>
              <p:spPr>
                <a:xfrm>
                  <a:off x="7701409" y="7903239"/>
                  <a:ext cx="940876" cy="3280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b="1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time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29"/>
                <p:cNvSpPr txBox="1"/>
                <p:nvPr/>
              </p:nvSpPr>
              <p:spPr>
                <a:xfrm>
                  <a:off x="9296129" y="7856779"/>
                  <a:ext cx="994572" cy="3645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b="1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time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11" name="Google Shape;611;p29"/>
                <p:cNvGrpSpPr/>
                <p:nvPr/>
              </p:nvGrpSpPr>
              <p:grpSpPr>
                <a:xfrm>
                  <a:off x="6568315" y="1130419"/>
                  <a:ext cx="3191441" cy="6389003"/>
                  <a:chOff x="6568315" y="1130419"/>
                  <a:chExt cx="3191441" cy="6389003"/>
                </a:xfrm>
              </p:grpSpPr>
              <p:cxnSp>
                <p:nvCxnSpPr>
                  <p:cNvPr id="612" name="Google Shape;612;p29"/>
                  <p:cNvCxnSpPr>
                    <a:stCxn id="613" idx="2"/>
                  </p:cNvCxnSpPr>
                  <p:nvPr/>
                </p:nvCxnSpPr>
                <p:spPr>
                  <a:xfrm>
                    <a:off x="7940066" y="1840032"/>
                    <a:ext cx="37800" cy="5679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dot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4" name="Google Shape;614;p29"/>
                  <p:cNvCxnSpPr/>
                  <p:nvPr/>
                </p:nvCxnSpPr>
                <p:spPr>
                  <a:xfrm>
                    <a:off x="9657528" y="1879786"/>
                    <a:ext cx="51387" cy="563963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dot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5" name="Google Shape;615;p29"/>
                  <p:cNvCxnSpPr/>
                  <p:nvPr/>
                </p:nvCxnSpPr>
                <p:spPr>
                  <a:xfrm>
                    <a:off x="7954790" y="2104407"/>
                    <a:ext cx="1702736" cy="205405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5E9934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6" name="Google Shape;616;p29"/>
                  <p:cNvCxnSpPr/>
                  <p:nvPr/>
                </p:nvCxnSpPr>
                <p:spPr>
                  <a:xfrm flipH="1">
                    <a:off x="7954792" y="2427855"/>
                    <a:ext cx="1702734" cy="339534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5E9934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17" name="Google Shape;617;p29"/>
                  <p:cNvCxnSpPr/>
                  <p:nvPr/>
                </p:nvCxnSpPr>
                <p:spPr>
                  <a:xfrm>
                    <a:off x="7977911" y="2840818"/>
                    <a:ext cx="1679616" cy="287631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18" name="Google Shape;618;p29"/>
                  <p:cNvSpPr txBox="1"/>
                  <p:nvPr/>
                </p:nvSpPr>
                <p:spPr>
                  <a:xfrm>
                    <a:off x="6568315" y="1842332"/>
                    <a:ext cx="1672639" cy="5002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TCP</a:t>
                    </a:r>
                    <a:endParaRPr b="1" i="0" sz="1000" u="none" cap="none" strike="noStrike">
                      <a:solidFill>
                        <a:srgbClr val="5E993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connection</a:t>
                    </a:r>
                    <a:endParaRPr b="1" i="0" sz="1000" u="none" cap="none" strike="noStrike">
                      <a:solidFill>
                        <a:srgbClr val="5E9934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" name="Google Shape;619;p29"/>
                  <p:cNvSpPr txBox="1"/>
                  <p:nvPr/>
                </p:nvSpPr>
                <p:spPr>
                  <a:xfrm>
                    <a:off x="7112409" y="2291890"/>
                    <a:ext cx="835017" cy="3108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10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RTT</a:t>
                    </a:r>
                    <a:endParaRPr b="1" i="0" sz="1050" u="none" cap="none" strike="noStrike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" name="Google Shape;620;p29"/>
                  <p:cNvSpPr txBox="1"/>
                  <p:nvPr/>
                </p:nvSpPr>
                <p:spPr>
                  <a:xfrm>
                    <a:off x="6913007" y="2663858"/>
                    <a:ext cx="1515699" cy="483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Request</a:t>
                    </a:r>
                    <a:endParaRPr b="1" i="0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For obj 1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1" name="Google Shape;621;p29"/>
                  <p:cNvSpPr txBox="1"/>
                  <p:nvPr/>
                </p:nvSpPr>
                <p:spPr>
                  <a:xfrm>
                    <a:off x="6929334" y="3413131"/>
                    <a:ext cx="1201166" cy="483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Obj 1</a:t>
                    </a:r>
                    <a:endParaRPr b="1" i="0" sz="105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received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2" name="Google Shape;622;p29"/>
                  <p:cNvSpPr/>
                  <p:nvPr/>
                </p:nvSpPr>
                <p:spPr>
                  <a:xfrm>
                    <a:off x="9447139" y="1177387"/>
                    <a:ext cx="312617" cy="652515"/>
                  </a:xfrm>
                  <a:prstGeom prst="rect">
                    <a:avLst/>
                  </a:prstGeom>
                  <a:gradFill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accent2"/>
                      </a:buClr>
                      <a:buSzPts val="1700"/>
                      <a:buFont typeface="Arial"/>
                      <a:buNone/>
                    </a:pPr>
                    <a:r>
                      <a:t/>
                    </a:r>
                    <a:endParaRPr b="0" i="0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23" name="Google Shape;623;p29"/>
                  <p:cNvGrpSpPr/>
                  <p:nvPr/>
                </p:nvGrpSpPr>
                <p:grpSpPr>
                  <a:xfrm>
                    <a:off x="7590816" y="1130419"/>
                    <a:ext cx="698500" cy="709613"/>
                    <a:chOff x="-44" y="1473"/>
                    <a:chExt cx="981" cy="1105"/>
                  </a:xfrm>
                </p:grpSpPr>
                <p:pic>
                  <p:nvPicPr>
                    <p:cNvPr descr="desktop_computer_stylized_medium" id="613" name="Google Shape;613;p2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 flipH="1">
                      <a:off x="-44" y="1473"/>
                      <a:ext cx="981" cy="1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624" name="Google Shape;624;p29"/>
                    <p:cNvSpPr/>
                    <p:nvPr/>
                  </p:nvSpPr>
                  <p:spPr>
                    <a:xfrm flipH="1">
                      <a:off x="374" y="1579"/>
                      <a:ext cx="477" cy="506"/>
                    </a:xfrm>
                    <a:custGeom>
                      <a:rect b="b" l="l" r="r" t="t"/>
                      <a:pathLst>
                        <a:path extrusionOk="0" h="368" w="356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0099"/>
                        </a:gs>
                        <a:gs pos="100000">
                          <a:schemeClr val="lt1"/>
                        </a:gs>
                      </a:gsLst>
                      <a:lin ang="27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p:txBody>
                </p:sp>
              </p:grpSp>
              <p:cxnSp>
                <p:nvCxnSpPr>
                  <p:cNvPr id="625" name="Google Shape;625;p29"/>
                  <p:cNvCxnSpPr/>
                  <p:nvPr/>
                </p:nvCxnSpPr>
                <p:spPr>
                  <a:xfrm>
                    <a:off x="7941370" y="3676311"/>
                    <a:ext cx="1732211" cy="266413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AE2663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626" name="Google Shape;626;p29"/>
                  <p:cNvCxnSpPr/>
                  <p:nvPr/>
                </p:nvCxnSpPr>
                <p:spPr>
                  <a:xfrm flipH="1">
                    <a:off x="7997833" y="4046897"/>
                    <a:ext cx="1631427" cy="285902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AE2663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627" name="Google Shape;627;p29"/>
                  <p:cNvSpPr txBox="1"/>
                  <p:nvPr/>
                </p:nvSpPr>
                <p:spPr>
                  <a:xfrm>
                    <a:off x="6663356" y="3871005"/>
                    <a:ext cx="1395028" cy="4744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TCP</a:t>
                    </a:r>
                    <a:endParaRPr b="1" i="0" sz="900" u="none" cap="none" strike="noStrike">
                      <a:solidFill>
                        <a:srgbClr val="AE266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ctr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CC0000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0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termination</a:t>
                    </a:r>
                    <a:endParaRPr b="1" i="0" sz="900" u="none" cap="none" strike="noStrike">
                      <a:solidFill>
                        <a:srgbClr val="AE2663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cxnSp>
          <p:nvCxnSpPr>
            <p:cNvPr id="628" name="Google Shape;628;p29"/>
            <p:cNvCxnSpPr/>
            <p:nvPr/>
          </p:nvCxnSpPr>
          <p:spPr>
            <a:xfrm>
              <a:off x="9031741" y="3722158"/>
              <a:ext cx="1362335" cy="224458"/>
            </a:xfrm>
            <a:prstGeom prst="straightConnector1">
              <a:avLst/>
            </a:prstGeom>
            <a:noFill/>
            <a:ln cap="flat" cmpd="sng" w="28575">
              <a:solidFill>
                <a:srgbClr val="5E9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9" name="Google Shape;629;p29"/>
            <p:cNvCxnSpPr/>
            <p:nvPr/>
          </p:nvCxnSpPr>
          <p:spPr>
            <a:xfrm flipH="1">
              <a:off x="9033164" y="4064000"/>
              <a:ext cx="1308617" cy="110836"/>
            </a:xfrm>
            <a:prstGeom prst="straightConnector1">
              <a:avLst/>
            </a:prstGeom>
            <a:noFill/>
            <a:ln cap="flat" cmpd="sng" w="28575">
              <a:solidFill>
                <a:srgbClr val="5E9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0" name="Google Shape;630;p29"/>
            <p:cNvCxnSpPr/>
            <p:nvPr/>
          </p:nvCxnSpPr>
          <p:spPr>
            <a:xfrm flipH="1">
              <a:off x="9035834" y="4580485"/>
              <a:ext cx="1358242" cy="125056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29"/>
            <p:cNvCxnSpPr/>
            <p:nvPr/>
          </p:nvCxnSpPr>
          <p:spPr>
            <a:xfrm>
              <a:off x="9049503" y="4253778"/>
              <a:ext cx="1364798" cy="229697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2" name="Google Shape;632;p29"/>
            <p:cNvCxnSpPr/>
            <p:nvPr/>
          </p:nvCxnSpPr>
          <p:spPr>
            <a:xfrm>
              <a:off x="9056049" y="4832241"/>
              <a:ext cx="1358252" cy="246212"/>
            </a:xfrm>
            <a:prstGeom prst="straightConnector1">
              <a:avLst/>
            </a:prstGeom>
            <a:noFill/>
            <a:ln cap="flat" cmpd="sng" w="28575">
              <a:solidFill>
                <a:srgbClr val="AE266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3" name="Google Shape;633;p29"/>
            <p:cNvCxnSpPr/>
            <p:nvPr/>
          </p:nvCxnSpPr>
          <p:spPr>
            <a:xfrm flipH="1">
              <a:off x="9056049" y="5165862"/>
              <a:ext cx="1358252" cy="286741"/>
            </a:xfrm>
            <a:prstGeom prst="straightConnector1">
              <a:avLst/>
            </a:prstGeom>
            <a:noFill/>
            <a:ln cap="flat" cmpd="sng" w="28575">
              <a:solidFill>
                <a:srgbClr val="AE266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4" name="Google Shape;634;p29"/>
            <p:cNvSpPr txBox="1"/>
            <p:nvPr/>
          </p:nvSpPr>
          <p:spPr>
            <a:xfrm>
              <a:off x="7999673" y="3790203"/>
              <a:ext cx="1225471" cy="380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rPr>
                <a:t>TCP</a:t>
              </a:r>
              <a:endParaRPr b="1" i="0" sz="1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rPr>
                <a:t>connection</a:t>
              </a:r>
              <a:endParaRPr b="1" i="0" sz="1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9"/>
            <p:cNvSpPr txBox="1"/>
            <p:nvPr/>
          </p:nvSpPr>
          <p:spPr>
            <a:xfrm>
              <a:off x="8226312" y="4163099"/>
              <a:ext cx="1110487" cy="366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Request</a:t>
              </a:r>
              <a:endParaRPr b="1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 obj 2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9"/>
            <p:cNvSpPr txBox="1"/>
            <p:nvPr/>
          </p:nvSpPr>
          <p:spPr>
            <a:xfrm>
              <a:off x="8291785" y="4532181"/>
              <a:ext cx="880043" cy="366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 2</a:t>
              </a:r>
              <a:endParaRPr b="1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received</a:t>
              </a:r>
              <a:endPara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9"/>
            <p:cNvSpPr txBox="1"/>
            <p:nvPr/>
          </p:nvSpPr>
          <p:spPr>
            <a:xfrm>
              <a:off x="8049318" y="4989115"/>
              <a:ext cx="1022077" cy="360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rPr>
                <a:t>TCP</a:t>
              </a:r>
              <a:endParaRPr b="1" i="0" sz="9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0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rPr>
                <a:t>termination</a:t>
              </a:r>
              <a:endParaRPr b="1" i="0" sz="900" u="none" cap="none" strike="noStrike">
                <a:solidFill>
                  <a:srgbClr val="AE26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9"/>
          <p:cNvSpPr txBox="1"/>
          <p:nvPr>
            <p:ph idx="1" type="body"/>
          </p:nvPr>
        </p:nvSpPr>
        <p:spPr>
          <a:xfrm>
            <a:off x="5779146" y="1456608"/>
            <a:ext cx="5600054" cy="473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800">
                <a:solidFill>
                  <a:srgbClr val="CC0000"/>
                </a:solidFill>
              </a:rPr>
              <a:t>Total Response Time for two objects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3200"/>
              <a:t>RTT 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800"/>
              <a:t>2* RTT per object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800"/>
              <a:t>For 2 objects RTT is : 2*2*RTT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3200"/>
              <a:t>File Transmission time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For both objects</a:t>
            </a:r>
            <a:endParaRPr sz="3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44" name="Google Shape;644;p30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51" name="Google Shape;651;p31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each of the referenced objects</a:t>
            </a:r>
            <a:endParaRPr/>
          </a:p>
        </p:txBody>
      </p:sp>
      <p:grpSp>
        <p:nvGrpSpPr>
          <p:cNvPr id="652" name="Google Shape;652;p31"/>
          <p:cNvGrpSpPr/>
          <p:nvPr/>
        </p:nvGrpSpPr>
        <p:grpSpPr>
          <a:xfrm>
            <a:off x="3355663" y="1011238"/>
            <a:ext cx="4135028" cy="5846762"/>
            <a:chOff x="4233117" y="1138047"/>
            <a:chExt cx="3689091" cy="5719953"/>
          </a:xfrm>
        </p:grpSpPr>
        <p:pic>
          <p:nvPicPr>
            <p:cNvPr id="653" name="Google Shape;65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31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2"/>
          <p:cNvSpPr txBox="1"/>
          <p:nvPr>
            <p:ph type="title"/>
          </p:nvPr>
        </p:nvSpPr>
        <p:spPr>
          <a:xfrm>
            <a:off x="1766887" y="1"/>
            <a:ext cx="9390639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 vs Persistent HTTP</a:t>
            </a:r>
            <a:endParaRPr/>
          </a:p>
        </p:txBody>
      </p:sp>
      <p:grpSp>
        <p:nvGrpSpPr>
          <p:cNvPr id="662" name="Google Shape;662;p32"/>
          <p:cNvGrpSpPr/>
          <p:nvPr/>
        </p:nvGrpSpPr>
        <p:grpSpPr>
          <a:xfrm>
            <a:off x="2077038" y="1103977"/>
            <a:ext cx="2930133" cy="5450653"/>
            <a:chOff x="2077038" y="1103977"/>
            <a:chExt cx="2930133" cy="5450653"/>
          </a:xfrm>
        </p:grpSpPr>
        <p:grpSp>
          <p:nvGrpSpPr>
            <p:cNvPr id="663" name="Google Shape;663;p32"/>
            <p:cNvGrpSpPr/>
            <p:nvPr/>
          </p:nvGrpSpPr>
          <p:grpSpPr>
            <a:xfrm>
              <a:off x="2077038" y="1159814"/>
              <a:ext cx="2930133" cy="5394816"/>
              <a:chOff x="7942129" y="1215232"/>
              <a:chExt cx="2930133" cy="5394816"/>
            </a:xfrm>
          </p:grpSpPr>
          <p:grpSp>
            <p:nvGrpSpPr>
              <p:cNvPr id="664" name="Google Shape;664;p32"/>
              <p:cNvGrpSpPr/>
              <p:nvPr/>
            </p:nvGrpSpPr>
            <p:grpSpPr>
              <a:xfrm>
                <a:off x="7942129" y="1215232"/>
                <a:ext cx="2930133" cy="5394816"/>
                <a:chOff x="7904957" y="1168152"/>
                <a:chExt cx="2727232" cy="5394816"/>
              </a:xfrm>
            </p:grpSpPr>
            <p:cxnSp>
              <p:nvCxnSpPr>
                <p:cNvPr id="665" name="Google Shape;665;p32"/>
                <p:cNvCxnSpPr/>
                <p:nvPr/>
              </p:nvCxnSpPr>
              <p:spPr>
                <a:xfrm flipH="1">
                  <a:off x="8958418" y="2740138"/>
                  <a:ext cx="1209870" cy="220831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666" name="Google Shape;666;p32"/>
                <p:cNvGrpSpPr/>
                <p:nvPr/>
              </p:nvGrpSpPr>
              <p:grpSpPr>
                <a:xfrm>
                  <a:off x="7904957" y="1168152"/>
                  <a:ext cx="2727232" cy="5394816"/>
                  <a:chOff x="6568315" y="1130419"/>
                  <a:chExt cx="3722386" cy="7100906"/>
                </a:xfrm>
              </p:grpSpPr>
              <p:sp>
                <p:nvSpPr>
                  <p:cNvPr id="667" name="Google Shape;667;p32"/>
                  <p:cNvSpPr txBox="1"/>
                  <p:nvPr/>
                </p:nvSpPr>
                <p:spPr>
                  <a:xfrm>
                    <a:off x="7701409" y="7903239"/>
                    <a:ext cx="940876" cy="328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8" name="Google Shape;668;p32"/>
                  <p:cNvSpPr txBox="1"/>
                  <p:nvPr/>
                </p:nvSpPr>
                <p:spPr>
                  <a:xfrm>
                    <a:off x="9296129" y="7856779"/>
                    <a:ext cx="994572" cy="3645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69" name="Google Shape;669;p32"/>
                  <p:cNvGrpSpPr/>
                  <p:nvPr/>
                </p:nvGrpSpPr>
                <p:grpSpPr>
                  <a:xfrm>
                    <a:off x="6568315" y="1130419"/>
                    <a:ext cx="3140600" cy="6389003"/>
                    <a:chOff x="6568315" y="1130419"/>
                    <a:chExt cx="3140600" cy="6389003"/>
                  </a:xfrm>
                </p:grpSpPr>
                <p:cxnSp>
                  <p:nvCxnSpPr>
                    <p:cNvPr id="670" name="Google Shape;670;p32"/>
                    <p:cNvCxnSpPr>
                      <a:stCxn id="671" idx="2"/>
                    </p:cNvCxnSpPr>
                    <p:nvPr/>
                  </p:nvCxnSpPr>
                  <p:spPr>
                    <a:xfrm>
                      <a:off x="7940066" y="1840032"/>
                      <a:ext cx="37800" cy="5679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2" name="Google Shape;672;p32"/>
                    <p:cNvCxnSpPr/>
                    <p:nvPr/>
                  </p:nvCxnSpPr>
                  <p:spPr>
                    <a:xfrm>
                      <a:off x="9657528" y="1879786"/>
                      <a:ext cx="51387" cy="5639636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3" name="Google Shape;673;p32"/>
                    <p:cNvCxnSpPr/>
                    <p:nvPr/>
                  </p:nvCxnSpPr>
                  <p:spPr>
                    <a:xfrm>
                      <a:off x="7954790" y="2104407"/>
                      <a:ext cx="1702736" cy="205405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4" name="Google Shape;674;p32"/>
                    <p:cNvCxnSpPr/>
                    <p:nvPr/>
                  </p:nvCxnSpPr>
                  <p:spPr>
                    <a:xfrm flipH="1">
                      <a:off x="7954792" y="2427855"/>
                      <a:ext cx="1702734" cy="339534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75" name="Google Shape;675;p32"/>
                    <p:cNvCxnSpPr/>
                    <p:nvPr/>
                  </p:nvCxnSpPr>
                  <p:spPr>
                    <a:xfrm>
                      <a:off x="7977911" y="2840818"/>
                      <a:ext cx="1679616" cy="287631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676" name="Google Shape;676;p32"/>
                    <p:cNvSpPr txBox="1"/>
                    <p:nvPr/>
                  </p:nvSpPr>
                  <p:spPr>
                    <a:xfrm>
                      <a:off x="6568315" y="1842332"/>
                      <a:ext cx="1672639" cy="5002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7" name="Google Shape;677;p32"/>
                    <p:cNvSpPr txBox="1"/>
                    <p:nvPr/>
                  </p:nvSpPr>
                  <p:spPr>
                    <a:xfrm>
                      <a:off x="7112409" y="2291890"/>
                      <a:ext cx="835017" cy="310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8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RTT</a:t>
                      </a:r>
                      <a:endParaRPr b="1" i="0" sz="105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8" name="Google Shape;678;p32"/>
                    <p:cNvSpPr txBox="1"/>
                    <p:nvPr/>
                  </p:nvSpPr>
                  <p:spPr>
                    <a:xfrm>
                      <a:off x="6913007" y="2663858"/>
                      <a:ext cx="1515699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obj 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79" name="Google Shape;679;p32"/>
                    <p:cNvSpPr txBox="1"/>
                    <p:nvPr/>
                  </p:nvSpPr>
                  <p:spPr>
                    <a:xfrm>
                      <a:off x="6929334" y="3413131"/>
                      <a:ext cx="1201166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 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680" name="Google Shape;680;p32"/>
                    <p:cNvGrpSpPr/>
                    <p:nvPr/>
                  </p:nvGrpSpPr>
                  <p:grpSpPr>
                    <a:xfrm>
                      <a:off x="7590816" y="1130419"/>
                      <a:ext cx="698500" cy="709613"/>
                      <a:chOff x="-44" y="1473"/>
                      <a:chExt cx="981" cy="1105"/>
                    </a:xfrm>
                  </p:grpSpPr>
                  <p:pic>
                    <p:nvPicPr>
                      <p:cNvPr descr="desktop_computer_stylized_medium" id="671" name="Google Shape;671;p3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 flipH="1">
                        <a:off x="-44" y="1473"/>
                        <a:ext cx="981" cy="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681" name="Google Shape;681;p32"/>
                      <p:cNvSpPr/>
                      <p:nvPr/>
                    </p:nvSpPr>
                    <p:spPr>
                      <a:xfrm flipH="1">
                        <a:off x="374" y="1579"/>
                        <a:ext cx="477" cy="506"/>
                      </a:xfrm>
                      <a:custGeom>
                        <a:rect b="b" l="l" r="r" t="t"/>
                        <a:pathLst>
                          <a:path extrusionOk="0" h="368" w="356">
                            <a:moveTo>
                              <a:pt x="0" y="0"/>
                            </a:moveTo>
                            <a:lnTo>
                              <a:pt x="300" y="14"/>
                            </a:lnTo>
                            <a:lnTo>
                              <a:pt x="356" y="294"/>
                            </a:lnTo>
                            <a:lnTo>
                              <a:pt x="78" y="36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0099"/>
                          </a:gs>
                          <a:gs pos="100000">
                            <a:schemeClr val="lt1"/>
                          </a:gs>
                        </a:gsLst>
                        <a:lin ang="27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endParaRPr>
                      </a:p>
                    </p:txBody>
                  </p:sp>
                </p:grpSp>
                <p:cxnSp>
                  <p:nvCxnSpPr>
                    <p:cNvPr id="682" name="Google Shape;682;p32"/>
                    <p:cNvCxnSpPr/>
                    <p:nvPr/>
                  </p:nvCxnSpPr>
                  <p:spPr>
                    <a:xfrm>
                      <a:off x="7941370" y="3676311"/>
                      <a:ext cx="1732211" cy="266413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AE2663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683" name="Google Shape;683;p32"/>
                    <p:cNvCxnSpPr/>
                    <p:nvPr/>
                  </p:nvCxnSpPr>
                  <p:spPr>
                    <a:xfrm flipH="1">
                      <a:off x="7997833" y="4046897"/>
                      <a:ext cx="1631427" cy="285902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AE2663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684" name="Google Shape;684;p32"/>
                    <p:cNvSpPr txBox="1"/>
                    <p:nvPr/>
                  </p:nvSpPr>
                  <p:spPr>
                    <a:xfrm>
                      <a:off x="6663356" y="3871005"/>
                      <a:ext cx="1395028" cy="4744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AE266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9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AE266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termination</a:t>
                      </a:r>
                      <a:endParaRPr b="1" i="0" sz="900" u="none" cap="none" strike="noStrike">
                        <a:solidFill>
                          <a:srgbClr val="AE266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cxnSp>
            <p:nvCxnSpPr>
              <p:cNvPr id="685" name="Google Shape;685;p32"/>
              <p:cNvCxnSpPr/>
              <p:nvPr/>
            </p:nvCxnSpPr>
            <p:spPr>
              <a:xfrm>
                <a:off x="9031741" y="3722158"/>
                <a:ext cx="1362335" cy="224458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E993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6" name="Google Shape;686;p32"/>
              <p:cNvCxnSpPr/>
              <p:nvPr/>
            </p:nvCxnSpPr>
            <p:spPr>
              <a:xfrm flipH="1">
                <a:off x="9049503" y="4055300"/>
                <a:ext cx="1324347" cy="9933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E993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7" name="Google Shape;687;p32"/>
              <p:cNvCxnSpPr/>
              <p:nvPr/>
            </p:nvCxnSpPr>
            <p:spPr>
              <a:xfrm flipH="1">
                <a:off x="9035834" y="4580485"/>
                <a:ext cx="1358242" cy="125056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32"/>
              <p:cNvCxnSpPr/>
              <p:nvPr/>
            </p:nvCxnSpPr>
            <p:spPr>
              <a:xfrm>
                <a:off x="9049503" y="4253778"/>
                <a:ext cx="1364798" cy="2296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89" name="Google Shape;689;p32"/>
              <p:cNvCxnSpPr/>
              <p:nvPr/>
            </p:nvCxnSpPr>
            <p:spPr>
              <a:xfrm>
                <a:off x="9056049" y="4832241"/>
                <a:ext cx="1358252" cy="24621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90" name="Google Shape;690;p32"/>
              <p:cNvCxnSpPr/>
              <p:nvPr/>
            </p:nvCxnSpPr>
            <p:spPr>
              <a:xfrm flipH="1">
                <a:off x="9056049" y="5165862"/>
                <a:ext cx="1358252" cy="28674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1" name="Google Shape;691;p32"/>
              <p:cNvSpPr txBox="1"/>
              <p:nvPr/>
            </p:nvSpPr>
            <p:spPr>
              <a:xfrm>
                <a:off x="7999673" y="3790203"/>
                <a:ext cx="1225471" cy="380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rgbClr val="5E9934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100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rgbClr val="5E9934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connection</a:t>
                </a:r>
                <a:endParaRPr b="1" i="0" sz="1000" u="none" cap="none" strike="noStrike">
                  <a:solidFill>
                    <a:srgbClr val="5E993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2"/>
              <p:cNvSpPr txBox="1"/>
              <p:nvPr/>
            </p:nvSpPr>
            <p:spPr>
              <a:xfrm>
                <a:off x="8226312" y="4163099"/>
                <a:ext cx="1110487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obj 2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2"/>
              <p:cNvSpPr txBox="1"/>
              <p:nvPr/>
            </p:nvSpPr>
            <p:spPr>
              <a:xfrm>
                <a:off x="8291785" y="4532181"/>
                <a:ext cx="880043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Obj 2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received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2"/>
              <p:cNvSpPr txBox="1"/>
              <p:nvPr/>
            </p:nvSpPr>
            <p:spPr>
              <a:xfrm>
                <a:off x="8049318" y="4989115"/>
                <a:ext cx="1022077" cy="36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32"/>
            <p:cNvGrpSpPr/>
            <p:nvPr/>
          </p:nvGrpSpPr>
          <p:grpSpPr>
            <a:xfrm>
              <a:off x="4345707" y="1103977"/>
              <a:ext cx="351375" cy="639389"/>
              <a:chOff x="4140" y="429"/>
              <a:chExt cx="1425" cy="2396"/>
            </a:xfrm>
          </p:grpSpPr>
          <p:sp>
            <p:nvSpPr>
              <p:cNvPr id="696" name="Google Shape;696;p3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4204" y="429"/>
                <a:ext cx="1051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4209" y="690"/>
                <a:ext cx="598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1" name="Google Shape;701;p32"/>
              <p:cNvGrpSpPr/>
              <p:nvPr/>
            </p:nvGrpSpPr>
            <p:grpSpPr>
              <a:xfrm>
                <a:off x="4748" y="668"/>
                <a:ext cx="582" cy="145"/>
                <a:chOff x="613" y="2568"/>
                <a:chExt cx="726" cy="139"/>
              </a:xfrm>
            </p:grpSpPr>
            <p:sp>
              <p:nvSpPr>
                <p:cNvPr id="702" name="Google Shape;702;p32"/>
                <p:cNvSpPr/>
                <p:nvPr/>
              </p:nvSpPr>
              <p:spPr>
                <a:xfrm>
                  <a:off x="613" y="2568"/>
                  <a:ext cx="726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32"/>
                <p:cNvSpPr/>
                <p:nvPr/>
              </p:nvSpPr>
              <p:spPr>
                <a:xfrm>
                  <a:off x="627" y="2584"/>
                  <a:ext cx="693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4" name="Google Shape;704;p32"/>
              <p:cNvSpPr/>
              <p:nvPr/>
            </p:nvSpPr>
            <p:spPr>
              <a:xfrm>
                <a:off x="4225" y="1018"/>
                <a:ext cx="592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5" name="Google Shape;705;p32"/>
              <p:cNvGrpSpPr/>
              <p:nvPr/>
            </p:nvGrpSpPr>
            <p:grpSpPr>
              <a:xfrm>
                <a:off x="4749" y="996"/>
                <a:ext cx="582" cy="133"/>
                <a:chOff x="616" y="2570"/>
                <a:chExt cx="726" cy="138"/>
              </a:xfrm>
            </p:grpSpPr>
            <p:sp>
              <p:nvSpPr>
                <p:cNvPr id="706" name="Google Shape;706;p32"/>
                <p:cNvSpPr/>
                <p:nvPr/>
              </p:nvSpPr>
              <p:spPr>
                <a:xfrm>
                  <a:off x="616" y="2570"/>
                  <a:ext cx="726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32"/>
                <p:cNvSpPr/>
                <p:nvPr/>
              </p:nvSpPr>
              <p:spPr>
                <a:xfrm>
                  <a:off x="629" y="2587"/>
                  <a:ext cx="693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8" name="Google Shape;708;p32"/>
              <p:cNvSpPr/>
              <p:nvPr/>
            </p:nvSpPr>
            <p:spPr>
              <a:xfrm>
                <a:off x="4215" y="1357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4225" y="1658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0" name="Google Shape;710;p32"/>
              <p:cNvGrpSpPr/>
              <p:nvPr/>
            </p:nvGrpSpPr>
            <p:grpSpPr>
              <a:xfrm>
                <a:off x="4733" y="1641"/>
                <a:ext cx="587" cy="139"/>
                <a:chOff x="611" y="2581"/>
                <a:chExt cx="731" cy="128"/>
              </a:xfrm>
            </p:grpSpPr>
            <p:sp>
              <p:nvSpPr>
                <p:cNvPr id="711" name="Google Shape;711;p32"/>
                <p:cNvSpPr/>
                <p:nvPr/>
              </p:nvSpPr>
              <p:spPr>
                <a:xfrm>
                  <a:off x="611" y="2581"/>
                  <a:ext cx="731" cy="12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32"/>
                <p:cNvSpPr/>
                <p:nvPr/>
              </p:nvSpPr>
              <p:spPr>
                <a:xfrm>
                  <a:off x="624" y="2586"/>
                  <a:ext cx="698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3" name="Google Shape;713;p3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grpSp>
            <p:nvGrpSpPr>
              <p:cNvPr id="714" name="Google Shape;714;p32"/>
              <p:cNvGrpSpPr/>
              <p:nvPr/>
            </p:nvGrpSpPr>
            <p:grpSpPr>
              <a:xfrm>
                <a:off x="4737" y="1335"/>
                <a:ext cx="582" cy="139"/>
                <a:chOff x="612" y="2576"/>
                <a:chExt cx="725" cy="139"/>
              </a:xfrm>
            </p:grpSpPr>
            <p:sp>
              <p:nvSpPr>
                <p:cNvPr id="715" name="Google Shape;715;p32"/>
                <p:cNvSpPr/>
                <p:nvPr/>
              </p:nvSpPr>
              <p:spPr>
                <a:xfrm>
                  <a:off x="612" y="2576"/>
                  <a:ext cx="725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32"/>
                <p:cNvSpPr/>
                <p:nvPr/>
              </p:nvSpPr>
              <p:spPr>
                <a:xfrm>
                  <a:off x="626" y="2587"/>
                  <a:ext cx="691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7" name="Google Shape;717;p32"/>
              <p:cNvSpPr/>
              <p:nvPr/>
            </p:nvSpPr>
            <p:spPr>
              <a:xfrm>
                <a:off x="5250" y="429"/>
                <a:ext cx="69" cy="229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5517" y="2614"/>
                <a:ext cx="48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4140" y="2680"/>
                <a:ext cx="1201" cy="145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4204" y="2708"/>
                <a:ext cx="1073" cy="8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4305" y="2380"/>
                <a:ext cx="160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4487" y="2386"/>
                <a:ext cx="160" cy="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4663" y="2380"/>
                <a:ext cx="155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5063" y="1835"/>
                <a:ext cx="85" cy="762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8" name="Google Shape;728;p32"/>
          <p:cNvGrpSpPr/>
          <p:nvPr/>
        </p:nvGrpSpPr>
        <p:grpSpPr>
          <a:xfrm>
            <a:off x="6838383" y="1145154"/>
            <a:ext cx="2930133" cy="5423707"/>
            <a:chOff x="6838383" y="1145154"/>
            <a:chExt cx="2930133" cy="5423707"/>
          </a:xfrm>
        </p:grpSpPr>
        <p:grpSp>
          <p:nvGrpSpPr>
            <p:cNvPr id="729" name="Google Shape;729;p32"/>
            <p:cNvGrpSpPr/>
            <p:nvPr/>
          </p:nvGrpSpPr>
          <p:grpSpPr>
            <a:xfrm>
              <a:off x="6838383" y="1174045"/>
              <a:ext cx="2930133" cy="5394816"/>
              <a:chOff x="7942129" y="1215232"/>
              <a:chExt cx="2930133" cy="5394816"/>
            </a:xfrm>
          </p:grpSpPr>
          <p:grpSp>
            <p:nvGrpSpPr>
              <p:cNvPr id="730" name="Google Shape;730;p32"/>
              <p:cNvGrpSpPr/>
              <p:nvPr/>
            </p:nvGrpSpPr>
            <p:grpSpPr>
              <a:xfrm>
                <a:off x="7942129" y="1215232"/>
                <a:ext cx="2930133" cy="5394816"/>
                <a:chOff x="7904957" y="1168152"/>
                <a:chExt cx="2727232" cy="5394816"/>
              </a:xfrm>
            </p:grpSpPr>
            <p:cxnSp>
              <p:nvCxnSpPr>
                <p:cNvPr id="731" name="Google Shape;731;p32"/>
                <p:cNvCxnSpPr/>
                <p:nvPr/>
              </p:nvCxnSpPr>
              <p:spPr>
                <a:xfrm flipH="1">
                  <a:off x="8909979" y="2740138"/>
                  <a:ext cx="1258309" cy="30121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732" name="Google Shape;732;p32"/>
                <p:cNvGrpSpPr/>
                <p:nvPr/>
              </p:nvGrpSpPr>
              <p:grpSpPr>
                <a:xfrm>
                  <a:off x="7904957" y="1168152"/>
                  <a:ext cx="2727232" cy="5394816"/>
                  <a:chOff x="6568315" y="1130419"/>
                  <a:chExt cx="3722386" cy="7100906"/>
                </a:xfrm>
              </p:grpSpPr>
              <p:sp>
                <p:nvSpPr>
                  <p:cNvPr id="733" name="Google Shape;733;p32"/>
                  <p:cNvSpPr txBox="1"/>
                  <p:nvPr/>
                </p:nvSpPr>
                <p:spPr>
                  <a:xfrm>
                    <a:off x="7701409" y="7903239"/>
                    <a:ext cx="940876" cy="3280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8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4" name="Google Shape;734;p32"/>
                  <p:cNvSpPr txBox="1"/>
                  <p:nvPr/>
                </p:nvSpPr>
                <p:spPr>
                  <a:xfrm>
                    <a:off x="9296129" y="7856779"/>
                    <a:ext cx="994572" cy="3645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time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35" name="Google Shape;735;p32"/>
                  <p:cNvGrpSpPr/>
                  <p:nvPr/>
                </p:nvGrpSpPr>
                <p:grpSpPr>
                  <a:xfrm>
                    <a:off x="6568315" y="1130419"/>
                    <a:ext cx="3140600" cy="6389003"/>
                    <a:chOff x="6568315" y="1130419"/>
                    <a:chExt cx="3140600" cy="6389003"/>
                  </a:xfrm>
                </p:grpSpPr>
                <p:cxnSp>
                  <p:nvCxnSpPr>
                    <p:cNvPr id="736" name="Google Shape;736;p32"/>
                    <p:cNvCxnSpPr>
                      <a:stCxn id="737" idx="2"/>
                    </p:cNvCxnSpPr>
                    <p:nvPr/>
                  </p:nvCxnSpPr>
                  <p:spPr>
                    <a:xfrm>
                      <a:off x="7940066" y="1840032"/>
                      <a:ext cx="37800" cy="5679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38" name="Google Shape;738;p32"/>
                    <p:cNvCxnSpPr/>
                    <p:nvPr/>
                  </p:nvCxnSpPr>
                  <p:spPr>
                    <a:xfrm>
                      <a:off x="9657528" y="1879786"/>
                      <a:ext cx="51387" cy="5639636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FF0000"/>
                      </a:solidFill>
                      <a:prstDash val="dot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39" name="Google Shape;739;p32"/>
                    <p:cNvCxnSpPr/>
                    <p:nvPr/>
                  </p:nvCxnSpPr>
                  <p:spPr>
                    <a:xfrm>
                      <a:off x="7954790" y="2104407"/>
                      <a:ext cx="1702736" cy="205405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40" name="Google Shape;740;p32"/>
                    <p:cNvCxnSpPr/>
                    <p:nvPr/>
                  </p:nvCxnSpPr>
                  <p:spPr>
                    <a:xfrm flipH="1">
                      <a:off x="7954792" y="2427855"/>
                      <a:ext cx="1702734" cy="339534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rgbClr val="5E9934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cxnSp>
                  <p:nvCxnSpPr>
                    <p:cNvPr id="741" name="Google Shape;741;p32"/>
                    <p:cNvCxnSpPr/>
                    <p:nvPr/>
                  </p:nvCxnSpPr>
                  <p:spPr>
                    <a:xfrm>
                      <a:off x="7977911" y="2840818"/>
                      <a:ext cx="1679616" cy="287631"/>
                    </a:xfrm>
                    <a:prstGeom prst="straightConnector1">
                      <a:avLst/>
                    </a:prstGeom>
                    <a:noFill/>
                    <a:ln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med" w="med" type="triangle"/>
                    </a:ln>
                  </p:spPr>
                </p:cxnSp>
                <p:sp>
                  <p:nvSpPr>
                    <p:cNvPr id="742" name="Google Shape;742;p32"/>
                    <p:cNvSpPr txBox="1"/>
                    <p:nvPr/>
                  </p:nvSpPr>
                  <p:spPr>
                    <a:xfrm>
                      <a:off x="6568315" y="1842332"/>
                      <a:ext cx="1672639" cy="5002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TCP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5E993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connection</a:t>
                      </a:r>
                      <a:endParaRPr b="1" i="0" sz="1000" u="none" cap="none" strike="noStrike">
                        <a:solidFill>
                          <a:srgbClr val="5E993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3" name="Google Shape;743;p32"/>
                    <p:cNvSpPr txBox="1"/>
                    <p:nvPr/>
                  </p:nvSpPr>
                  <p:spPr>
                    <a:xfrm>
                      <a:off x="7112409" y="2291890"/>
                      <a:ext cx="835017" cy="3108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8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RTT</a:t>
                      </a:r>
                      <a:endParaRPr b="1" i="0" sz="1050" u="none" cap="none" strike="noStrike">
                        <a:solidFill>
                          <a:srgbClr val="008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4" name="Google Shape;744;p32"/>
                    <p:cNvSpPr txBox="1"/>
                    <p:nvPr/>
                  </p:nvSpPr>
                  <p:spPr>
                    <a:xfrm>
                      <a:off x="6913007" y="2663858"/>
                      <a:ext cx="1515699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obj 1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5" name="Google Shape;745;p32"/>
                    <p:cNvSpPr txBox="1"/>
                    <p:nvPr/>
                  </p:nvSpPr>
                  <p:spPr>
                    <a:xfrm>
                      <a:off x="6959333" y="3268227"/>
                      <a:ext cx="1201166" cy="483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 1</a:t>
                      </a:r>
                      <a:endParaRPr b="1" i="0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received</a:t>
                      </a:r>
                      <a:endParaRPr b="1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746" name="Google Shape;746;p32"/>
                    <p:cNvGrpSpPr/>
                    <p:nvPr/>
                  </p:nvGrpSpPr>
                  <p:grpSpPr>
                    <a:xfrm>
                      <a:off x="7590816" y="1130419"/>
                      <a:ext cx="698500" cy="709613"/>
                      <a:chOff x="-44" y="1473"/>
                      <a:chExt cx="981" cy="1105"/>
                    </a:xfrm>
                  </p:grpSpPr>
                  <p:pic>
                    <p:nvPicPr>
                      <p:cNvPr descr="desktop_computer_stylized_medium" id="737" name="Google Shape;737;p32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 flipH="1">
                        <a:off x="-44" y="1473"/>
                        <a:ext cx="981" cy="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747" name="Google Shape;747;p32"/>
                      <p:cNvSpPr/>
                      <p:nvPr/>
                    </p:nvSpPr>
                    <p:spPr>
                      <a:xfrm flipH="1">
                        <a:off x="374" y="1579"/>
                        <a:ext cx="477" cy="506"/>
                      </a:xfrm>
                      <a:custGeom>
                        <a:rect b="b" l="l" r="r" t="t"/>
                        <a:pathLst>
                          <a:path extrusionOk="0" h="368" w="356">
                            <a:moveTo>
                              <a:pt x="0" y="0"/>
                            </a:moveTo>
                            <a:lnTo>
                              <a:pt x="300" y="14"/>
                            </a:lnTo>
                            <a:lnTo>
                              <a:pt x="356" y="294"/>
                            </a:lnTo>
                            <a:lnTo>
                              <a:pt x="78" y="36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0099"/>
                          </a:gs>
                          <a:gs pos="100000">
                            <a:schemeClr val="lt1"/>
                          </a:gs>
                        </a:gsLst>
                        <a:lin ang="27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748" name="Google Shape;748;p32"/>
              <p:cNvCxnSpPr/>
              <p:nvPr/>
            </p:nvCxnSpPr>
            <p:spPr>
              <a:xfrm flipH="1">
                <a:off x="9021923" y="3508277"/>
                <a:ext cx="1337275" cy="220256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32"/>
              <p:cNvCxnSpPr/>
              <p:nvPr/>
            </p:nvCxnSpPr>
            <p:spPr>
              <a:xfrm>
                <a:off x="9009050" y="3169093"/>
                <a:ext cx="1364798" cy="2296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0" name="Google Shape;750;p32"/>
              <p:cNvCxnSpPr/>
              <p:nvPr/>
            </p:nvCxnSpPr>
            <p:spPr>
              <a:xfrm>
                <a:off x="9033656" y="3982981"/>
                <a:ext cx="1358252" cy="246212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1" name="Google Shape;751;p32"/>
              <p:cNvCxnSpPr/>
              <p:nvPr/>
            </p:nvCxnSpPr>
            <p:spPr>
              <a:xfrm flipH="1">
                <a:off x="9046535" y="4249774"/>
                <a:ext cx="1358252" cy="28674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E266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52" name="Google Shape;752;p32"/>
              <p:cNvSpPr txBox="1"/>
              <p:nvPr/>
            </p:nvSpPr>
            <p:spPr>
              <a:xfrm>
                <a:off x="8186354" y="3247228"/>
                <a:ext cx="1110487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 obj 2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2"/>
              <p:cNvSpPr txBox="1"/>
              <p:nvPr/>
            </p:nvSpPr>
            <p:spPr>
              <a:xfrm>
                <a:off x="8259047" y="3590202"/>
                <a:ext cx="880043" cy="366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Obj 2</a:t>
                </a:r>
                <a:endParaRPr b="1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received</a:t>
                </a:r>
                <a:endParaRPr b="1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 txBox="1"/>
              <p:nvPr/>
            </p:nvSpPr>
            <p:spPr>
              <a:xfrm>
                <a:off x="8092886" y="4138566"/>
                <a:ext cx="1022077" cy="36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Noto Sans Symbols"/>
                  <a:buNone/>
                </a:pPr>
                <a:r>
                  <a:rPr b="1" i="0" lang="en-US" sz="1000" u="none" cap="none" strike="noStrike">
                    <a:solidFill>
                      <a:srgbClr val="AE2663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</a:t>
                </a:r>
                <a:endParaRPr b="1" i="0" sz="900" u="none" cap="none" strike="noStrike">
                  <a:solidFill>
                    <a:srgbClr val="AE266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32"/>
            <p:cNvGrpSpPr/>
            <p:nvPr/>
          </p:nvGrpSpPr>
          <p:grpSpPr>
            <a:xfrm>
              <a:off x="9122132" y="1145154"/>
              <a:ext cx="298478" cy="597721"/>
              <a:chOff x="4140" y="429"/>
              <a:chExt cx="1425" cy="2396"/>
            </a:xfrm>
          </p:grpSpPr>
          <p:sp>
            <p:nvSpPr>
              <p:cNvPr id="756" name="Google Shape;756;p3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204" y="429"/>
                <a:ext cx="1051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4209" y="690"/>
                <a:ext cx="598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1" name="Google Shape;761;p32"/>
              <p:cNvGrpSpPr/>
              <p:nvPr/>
            </p:nvGrpSpPr>
            <p:grpSpPr>
              <a:xfrm>
                <a:off x="4748" y="668"/>
                <a:ext cx="582" cy="145"/>
                <a:chOff x="613" y="2568"/>
                <a:chExt cx="726" cy="139"/>
              </a:xfrm>
            </p:grpSpPr>
            <p:sp>
              <p:nvSpPr>
                <p:cNvPr id="762" name="Google Shape;762;p32"/>
                <p:cNvSpPr/>
                <p:nvPr/>
              </p:nvSpPr>
              <p:spPr>
                <a:xfrm>
                  <a:off x="613" y="2568"/>
                  <a:ext cx="726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32"/>
                <p:cNvSpPr/>
                <p:nvPr/>
              </p:nvSpPr>
              <p:spPr>
                <a:xfrm>
                  <a:off x="627" y="2584"/>
                  <a:ext cx="693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4" name="Google Shape;764;p32"/>
              <p:cNvSpPr/>
              <p:nvPr/>
            </p:nvSpPr>
            <p:spPr>
              <a:xfrm>
                <a:off x="4225" y="1018"/>
                <a:ext cx="592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5" name="Google Shape;765;p32"/>
              <p:cNvGrpSpPr/>
              <p:nvPr/>
            </p:nvGrpSpPr>
            <p:grpSpPr>
              <a:xfrm>
                <a:off x="4749" y="996"/>
                <a:ext cx="582" cy="133"/>
                <a:chOff x="616" y="2570"/>
                <a:chExt cx="726" cy="138"/>
              </a:xfrm>
            </p:grpSpPr>
            <p:sp>
              <p:nvSpPr>
                <p:cNvPr id="766" name="Google Shape;766;p32"/>
                <p:cNvSpPr/>
                <p:nvPr/>
              </p:nvSpPr>
              <p:spPr>
                <a:xfrm>
                  <a:off x="616" y="2570"/>
                  <a:ext cx="726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32"/>
                <p:cNvSpPr/>
                <p:nvPr/>
              </p:nvSpPr>
              <p:spPr>
                <a:xfrm>
                  <a:off x="629" y="2587"/>
                  <a:ext cx="693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8" name="Google Shape;768;p32"/>
              <p:cNvSpPr/>
              <p:nvPr/>
            </p:nvSpPr>
            <p:spPr>
              <a:xfrm>
                <a:off x="4215" y="1357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4225" y="1658"/>
                <a:ext cx="598" cy="44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0" name="Google Shape;770;p32"/>
              <p:cNvGrpSpPr/>
              <p:nvPr/>
            </p:nvGrpSpPr>
            <p:grpSpPr>
              <a:xfrm>
                <a:off x="4733" y="1641"/>
                <a:ext cx="587" cy="139"/>
                <a:chOff x="611" y="2581"/>
                <a:chExt cx="731" cy="128"/>
              </a:xfrm>
            </p:grpSpPr>
            <p:sp>
              <p:nvSpPr>
                <p:cNvPr id="771" name="Google Shape;771;p32"/>
                <p:cNvSpPr/>
                <p:nvPr/>
              </p:nvSpPr>
              <p:spPr>
                <a:xfrm>
                  <a:off x="611" y="2581"/>
                  <a:ext cx="731" cy="12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32"/>
                <p:cNvSpPr/>
                <p:nvPr/>
              </p:nvSpPr>
              <p:spPr>
                <a:xfrm>
                  <a:off x="624" y="2586"/>
                  <a:ext cx="698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3" name="Google Shape;773;p3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grpSp>
            <p:nvGrpSpPr>
              <p:cNvPr id="774" name="Google Shape;774;p32"/>
              <p:cNvGrpSpPr/>
              <p:nvPr/>
            </p:nvGrpSpPr>
            <p:grpSpPr>
              <a:xfrm>
                <a:off x="4737" y="1335"/>
                <a:ext cx="582" cy="139"/>
                <a:chOff x="612" y="2576"/>
                <a:chExt cx="725" cy="139"/>
              </a:xfrm>
            </p:grpSpPr>
            <p:sp>
              <p:nvSpPr>
                <p:cNvPr id="775" name="Google Shape;775;p32"/>
                <p:cNvSpPr/>
                <p:nvPr/>
              </p:nvSpPr>
              <p:spPr>
                <a:xfrm>
                  <a:off x="612" y="2576"/>
                  <a:ext cx="725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32"/>
                <p:cNvSpPr/>
                <p:nvPr/>
              </p:nvSpPr>
              <p:spPr>
                <a:xfrm>
                  <a:off x="626" y="2587"/>
                  <a:ext cx="691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7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7" name="Google Shape;777;p32"/>
              <p:cNvSpPr/>
              <p:nvPr/>
            </p:nvSpPr>
            <p:spPr>
              <a:xfrm>
                <a:off x="5250" y="429"/>
                <a:ext cx="69" cy="229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5517" y="2614"/>
                <a:ext cx="48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4140" y="2680"/>
                <a:ext cx="1201" cy="145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4204" y="2708"/>
                <a:ext cx="1073" cy="8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305" y="2380"/>
                <a:ext cx="160" cy="145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487" y="2386"/>
                <a:ext cx="160" cy="13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663" y="2380"/>
                <a:ext cx="155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5063" y="1835"/>
                <a:ext cx="85" cy="762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Persistent Connections</a:t>
            </a:r>
            <a:endParaRPr b="1"/>
          </a:p>
        </p:txBody>
      </p:sp>
      <p:pic>
        <p:nvPicPr>
          <p:cNvPr id="793" name="Google Shape;7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25" y="1386397"/>
            <a:ext cx="9396380" cy="463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799" name="Google Shape;7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4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5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806" name="Google Shape;806;p35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6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813" name="Google Shape;813;p36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814" name="Google Shape;814;p36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15" name="Google Shape;8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6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823" name="Google Shape;823;p37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824" name="Google Shape;824;p37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831" name="Google Shape;831;p3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32" name="Google Shape;832;p3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833" name="Google Shape;833;p3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834" name="Google Shape;834;p3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9" name="Google Shape;839;p3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840" name="Google Shape;840;p3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3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3" name="Google Shape;843;p3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844" name="Google Shape;844;p3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6" name="Google Shape;846;p3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3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849" name="Google Shape;849;p3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Google Shape;851;p3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52" name="Google Shape;852;p3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853" name="Google Shape;853;p3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5" name="Google Shape;855;p3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3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67" name="Google Shape;86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69" name="Google Shape;869;p3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70" name="Google Shape;870;p3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38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3" name="Google Shape;873;p38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8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3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76" name="Google Shape;87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38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879" name="Google Shape;879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3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38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882" name="Google Shape;882;p3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83" name="Google Shape;883;p38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38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5" name="Google Shape;885;p38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886" name="Google Shape;88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p38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889" name="Google Shape;889;p38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0" name="Google Shape;890;p38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38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892" name="Google Shape;892;p38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3" name="Google Shape;893;p38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p38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38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7" name="Google Shape;897;p38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898" name="Google Shape;898;p38"/>
            <p:cNvCxnSpPr>
              <a:stCxn id="895" idx="3"/>
              <a:endCxn id="879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9" name="Google Shape;899;p38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0" name="Google Shape;900;p38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1" name="Google Shape;901;p38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902" name="Google Shape;902;p38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03" name="Google Shape;903;p38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4" name="Google Shape;904;p38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905" name="Google Shape;9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9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913" name="Google Shape;913;p39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14" name="Google Shape;914;p39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915" name="Google Shape;915;p39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916" name="Google Shape;916;p3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1" name="Google Shape;921;p3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922" name="Google Shape;922;p3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" name="Google Shape;924;p3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5" name="Google Shape;925;p3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926" name="Google Shape;926;p3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8" name="Google Shape;928;p3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3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931" name="Google Shape;931;p3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3" name="Google Shape;933;p3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34" name="Google Shape;934;p3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935" name="Google Shape;935;p3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7" name="Google Shape;937;p3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39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949" name="Google Shape;94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3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951" name="Google Shape;951;p39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952" name="Google Shape;952;p39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9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9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39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956" name="Google Shape;95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" name="Google Shape;958;p39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959" name="Google Shape;95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39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39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962" name="Google Shape;962;p39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3" name="Google Shape;963;p39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39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39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966" name="Google Shape;966;p39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7" name="Google Shape;967;p39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68" name="Google Shape;968;p39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9" name="Google Shape;969;p39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39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971" name="Google Shape;971;p39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72" name="Google Shape;972;p39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39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974" name="Google Shape;97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6" name="Google Shape;976;p39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71" name="Google Shape;171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72" name="Google Shape;172;p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4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79" name="Google Shape;179;p4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80" name="Google Shape;18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4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4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983" name="Google Shape;983;p40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984" name="Google Shape;984;p40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0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40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1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994" name="Google Shape;994;p41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2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1000" name="Google Shape;1000;p42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43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1007" name="Google Shape;1007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09" name="Google Shape;1009;p43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1010" name="Google Shape;101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Google Shape;1011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12" name="Google Shape;1012;p43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1013" name="Google Shape;1013;p4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8" name="Google Shape;1018;p43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1019" name="Google Shape;1019;p43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3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1" name="Google Shape;1021;p43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" name="Google Shape;1022;p43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1023" name="Google Shape;1023;p43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" name="Google Shape;1025;p43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7" name="Google Shape;1027;p43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1028" name="Google Shape;1028;p43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3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0" name="Google Shape;1030;p4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1" name="Google Shape;1031;p43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1032" name="Google Shape;1032;p43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3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4" name="Google Shape;1034;p43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43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1046" name="Google Shape;1046;p4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1" name="Google Shape;1051;p43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1052" name="Google Shape;1052;p43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3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4" name="Google Shape;1054;p43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5" name="Google Shape;1055;p43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1056" name="Google Shape;1056;p43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3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8" name="Google Shape;1058;p43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0" name="Google Shape;1060;p43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3" name="Google Shape;1063;p4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64" name="Google Shape;1064;p43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1065" name="Google Shape;1065;p43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3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7" name="Google Shape;1067;p43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43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1079" name="Google Shape;1079;p43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1080" name="Google Shape;1080;p43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3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3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3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4" name="Google Shape;1084;p43"/>
          <p:cNvGrpSpPr/>
          <p:nvPr/>
        </p:nvGrpSpPr>
        <p:grpSpPr>
          <a:xfrm>
            <a:off x="6128210" y="3878528"/>
            <a:ext cx="1556878" cy="980546"/>
            <a:chOff x="2900" y="2443"/>
            <a:chExt cx="981" cy="618"/>
          </a:xfrm>
        </p:grpSpPr>
        <p:cxnSp>
          <p:nvCxnSpPr>
            <p:cNvPr id="1085" name="Google Shape;1085;p43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6" name="Google Shape;1086;p43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43"/>
          <p:cNvGrpSpPr/>
          <p:nvPr/>
        </p:nvGrpSpPr>
        <p:grpSpPr>
          <a:xfrm>
            <a:off x="6323741" y="4155053"/>
            <a:ext cx="1568583" cy="1072022"/>
            <a:chOff x="3024" y="2615"/>
            <a:chExt cx="987" cy="675"/>
          </a:xfrm>
        </p:grpSpPr>
        <p:cxnSp>
          <p:nvCxnSpPr>
            <p:cNvPr id="1088" name="Google Shape;1088;p43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9" name="Google Shape;1089;p43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43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2" name="Google Shape;109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43"/>
          <p:cNvGrpSpPr/>
          <p:nvPr/>
        </p:nvGrpSpPr>
        <p:grpSpPr>
          <a:xfrm>
            <a:off x="5561371" y="2676906"/>
            <a:ext cx="4179610" cy="1814512"/>
            <a:chOff x="2515" y="1687"/>
            <a:chExt cx="2632" cy="1143"/>
          </a:xfrm>
        </p:grpSpPr>
        <p:sp>
          <p:nvSpPr>
            <p:cNvPr id="1094" name="Google Shape;1094;p43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5" name="Google Shape;1095;p43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7" name="Google Shape;109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9" name="Google Shape;10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0" name="Google Shape;1100;p43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1101" name="Google Shape;1101;p43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2" name="Google Shape;1102;p43"/>
            <p:cNvCxnSpPr>
              <a:endCxn id="1014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103" name="Google Shape;1103;p43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1104" name="Google Shape;1104;p43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5" name="Google Shape;1105;p43"/>
            <p:cNvCxnSpPr>
              <a:endCxn id="1054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4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1112" name="Google Shape;1112;p44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5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1118" name="Google Shape;1118;p45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4" name="Google Shape;1124;p46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5" name="Google Shape;1125;p4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1126" name="Google Shape;1126;p46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7" name="Google Shape;1127;p4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46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46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0" name="Google Shape;1130;p46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1" name="Google Shape;1131;p46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32" name="Google Shape;1132;p46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46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34" name="Google Shape;1134;p46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46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46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46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46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46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6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6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2" name="Google Shape;1142;p46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143" name="Google Shape;1143;p4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46" name="Google Shape;1146;p4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47" name="Google Shape;1147;p4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48" name="Google Shape;1148;p4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49" name="Google Shape;1149;p4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0" name="Google Shape;1150;p4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51" name="Google Shape;1151;p46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152" name="Google Shape;1152;p46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55" name="Google Shape;1155;p46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56" name="Google Shape;1156;p46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57" name="Google Shape;1157;p46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58" name="Google Shape;1158;p46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46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0" name="Google Shape;1160;p46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46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162" name="Google Shape;1162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7" name="Google Shape;1167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8" name="Google Shape;1168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0" name="Google Shape;1170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1" name="Google Shape;1171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72" name="Google Shape;1172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4" name="Google Shape;1174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6" name="Google Shape;1176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7" name="Google Shape;1177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9" name="Google Shape;1179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80" name="Google Shape;1180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81" name="Google Shape;1181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3" name="Google Shape;1183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4" name="Google Shape;1194;p46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195" name="Google Shape;119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198" name="Google Shape;1198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3" name="Google Shape;1203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04" name="Google Shape;1204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6" name="Google Shape;1206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7" name="Google Shape;1207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08" name="Google Shape;1208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0" name="Google Shape;1210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2" name="Google Shape;1212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13" name="Google Shape;1213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5" name="Google Shape;1215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16" name="Google Shape;1216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17" name="Google Shape;1217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9" name="Google Shape;1219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0" name="Google Shape;1230;p46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231" name="Google Shape;1231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6" name="Google Shape;1236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37" name="Google Shape;1237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9" name="Google Shape;1239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0" name="Google Shape;1240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41" name="Google Shape;1241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3" name="Google Shape;1243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5" name="Google Shape;1245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46" name="Google Shape;1246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8" name="Google Shape;1248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49" name="Google Shape;1249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50" name="Google Shape;1250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2" name="Google Shape;1252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46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264" name="Google Shape;1264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9" name="Google Shape;1269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70" name="Google Shape;1270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2" name="Google Shape;1272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3" name="Google Shape;1273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74" name="Google Shape;1274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6" name="Google Shape;1276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8" name="Google Shape;1278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79" name="Google Shape;1279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1" name="Google Shape;1281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82" name="Google Shape;1282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83" name="Google Shape;1283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5" name="Google Shape;1285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46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297" name="Google Shape;1297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03" name="Google Shape;1303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5" name="Google Shape;1305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6" name="Google Shape;1306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07" name="Google Shape;1307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9" name="Google Shape;1309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1" name="Google Shape;1311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12" name="Google Shape;1312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4" name="Google Shape;1314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15" name="Google Shape;1315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16" name="Google Shape;1316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8" name="Google Shape;1318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p46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330" name="Google Shape;1330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5" name="Google Shape;1335;p46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36" name="Google Shape;1336;p46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6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8" name="Google Shape;1338;p46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9" name="Google Shape;1339;p46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40" name="Google Shape;1340;p46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6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2" name="Google Shape;1342;p46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4" name="Google Shape;1344;p46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45" name="Google Shape;1345;p46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6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48" name="Google Shape;1348;p46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49" name="Google Shape;1349;p46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46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46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2" name="Google Shape;1362;p46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63" name="Google Shape;136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65" name="Google Shape;1365;p46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66" name="Google Shape;1366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7" name="Google Shape;1367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368" name="Google Shape;13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9" name="Google Shape;1369;p46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370" name="Google Shape;1370;p46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1" name="Google Shape;1371;p46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372" name="Google Shape;1372;p46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373" name="Google Shape;1373;p46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4" name="Google Shape;1374;p46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375" name="Google Shape;1375;p46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376" name="Google Shape;1376;p46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7" name="Google Shape;1377;p46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378" name="Google Shape;1378;p46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9" name="Google Shape;137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46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4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388" name="Google Shape;1388;p47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9" name="Google Shape;1389;p47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47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1" name="Google Shape;1391;p47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47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48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399" name="Google Shape;1399;p48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0" name="Google Shape;1400;p48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8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48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48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48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48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48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7" name="Google Shape;1407;p48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8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49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6" name="Google Shape;1416;p49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417" name="Google Shape;1417;p49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8" name="Google Shape;1418;p49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9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9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9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2" name="Google Shape;1422;p49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3" name="Google Shape;1423;p49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9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25" name="Google Shape;1425;p49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6" name="Google Shape;1426;p49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9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9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192" name="Google Shape;192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93" name="Google Shape;193;p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052" y="5224001"/>
            <a:ext cx="1803804" cy="495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 you know the top web browsers? | by Peter O'Shaughnessy ..."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6786" y="6139913"/>
            <a:ext cx="2479339" cy="57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0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435" name="Google Shape;1435;p50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50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50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8" name="Google Shape;1438;p50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9" name="Google Shape;1439;p50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50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50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442" name="Google Shape;1442;p5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45" name="Google Shape;1445;p5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46" name="Google Shape;1446;p5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47" name="Google Shape;1447;p5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448" name="Google Shape;1448;p5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5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50" name="Google Shape;1450;p50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451" name="Google Shape;145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53" name="Google Shape;1453;p50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454" name="Google Shape;145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456" name="Google Shape;1456;p50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457" name="Google Shape;1457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5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59" name="Google Shape;1459;p50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460" name="Google Shape;1460;p50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1" name="Google Shape;1461;p50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2" name="Google Shape;1462;p50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3" name="Google Shape;1463;p50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464" name="Google Shape;1464;p50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0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50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7" name="Google Shape;1467;p50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8" name="Google Shape;1468;p50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9" name="Google Shape;1469;p50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50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50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50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50"/>
          <p:cNvSpPr/>
          <p:nvPr/>
        </p:nvSpPr>
        <p:spPr>
          <a:xfrm>
            <a:off x="7011988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4" name="Google Shape;1474;p50"/>
          <p:cNvSpPr txBox="1"/>
          <p:nvPr/>
        </p:nvSpPr>
        <p:spPr>
          <a:xfrm>
            <a:off x="7718425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5" name="Google Shape;1475;p50"/>
          <p:cNvGrpSpPr/>
          <p:nvPr/>
        </p:nvGrpSpPr>
        <p:grpSpPr>
          <a:xfrm>
            <a:off x="7835900" y="3165476"/>
            <a:ext cx="881062" cy="307975"/>
            <a:chOff x="2356" y="1300"/>
            <a:chExt cx="555" cy="194"/>
          </a:xfrm>
        </p:grpSpPr>
        <p:sp>
          <p:nvSpPr>
            <p:cNvPr id="1476" name="Google Shape;1476;p50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79" name="Google Shape;1479;p50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80" name="Google Shape;1480;p50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81" name="Google Shape;1481;p50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482" name="Google Shape;1482;p50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3" name="Google Shape;1483;p50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84" name="Google Shape;1484;p50"/>
          <p:cNvGrpSpPr/>
          <p:nvPr/>
        </p:nvGrpSpPr>
        <p:grpSpPr>
          <a:xfrm>
            <a:off x="6580188" y="1957388"/>
            <a:ext cx="377825" cy="576262"/>
            <a:chOff x="4140" y="429"/>
            <a:chExt cx="1425" cy="2396"/>
          </a:xfrm>
        </p:grpSpPr>
        <p:sp>
          <p:nvSpPr>
            <p:cNvPr id="1485" name="Google Shape;1485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0" name="Google Shape;1490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91" name="Google Shape;1491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3" name="Google Shape;1493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4" name="Google Shape;1494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95" name="Google Shape;1495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7" name="Google Shape;1497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00" name="Google Shape;1500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2" name="Google Shape;1502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03" name="Google Shape;1503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04" name="Google Shape;1504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6" name="Google Shape;1506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7" name="Google Shape;1517;p50"/>
          <p:cNvGrpSpPr/>
          <p:nvPr/>
        </p:nvGrpSpPr>
        <p:grpSpPr>
          <a:xfrm>
            <a:off x="7494588" y="1479551"/>
            <a:ext cx="377825" cy="576263"/>
            <a:chOff x="4140" y="429"/>
            <a:chExt cx="1425" cy="2396"/>
          </a:xfrm>
        </p:grpSpPr>
        <p:sp>
          <p:nvSpPr>
            <p:cNvPr id="1518" name="Google Shape;1518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3" name="Google Shape;1523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24" name="Google Shape;1524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6" name="Google Shape;1526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7" name="Google Shape;1527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28" name="Google Shape;1528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0" name="Google Shape;1530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2" name="Google Shape;1532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33" name="Google Shape;1533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5" name="Google Shape;1535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36" name="Google Shape;1536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37" name="Google Shape;1537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9" name="Google Shape;1539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p50"/>
          <p:cNvGrpSpPr/>
          <p:nvPr/>
        </p:nvGrpSpPr>
        <p:grpSpPr>
          <a:xfrm>
            <a:off x="8247063" y="1511301"/>
            <a:ext cx="377825" cy="576263"/>
            <a:chOff x="4140" y="429"/>
            <a:chExt cx="1425" cy="2396"/>
          </a:xfrm>
        </p:grpSpPr>
        <p:sp>
          <p:nvSpPr>
            <p:cNvPr id="1551" name="Google Shape;1551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6" name="Google Shape;1556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57" name="Google Shape;1557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9" name="Google Shape;1559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0" name="Google Shape;1560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61" name="Google Shape;1561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3" name="Google Shape;1563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5" name="Google Shape;1565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66" name="Google Shape;1566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8" name="Google Shape;1568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69" name="Google Shape;1569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70" name="Google Shape;1570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2" name="Google Shape;1572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3" name="Google Shape;1583;p50"/>
          <p:cNvGrpSpPr/>
          <p:nvPr/>
        </p:nvGrpSpPr>
        <p:grpSpPr>
          <a:xfrm>
            <a:off x="8856663" y="1663701"/>
            <a:ext cx="377825" cy="576263"/>
            <a:chOff x="4140" y="429"/>
            <a:chExt cx="1425" cy="2396"/>
          </a:xfrm>
        </p:grpSpPr>
        <p:sp>
          <p:nvSpPr>
            <p:cNvPr id="1584" name="Google Shape;1584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9" name="Google Shape;1589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90" name="Google Shape;1590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2" name="Google Shape;1592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3" name="Google Shape;1593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94" name="Google Shape;1594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6" name="Google Shape;1596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8" name="Google Shape;1598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99" name="Google Shape;1599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1" name="Google Shape;1601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02" name="Google Shape;1602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03" name="Google Shape;1603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5" name="Google Shape;1605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6" name="Google Shape;1616;p50"/>
          <p:cNvGrpSpPr/>
          <p:nvPr/>
        </p:nvGrpSpPr>
        <p:grpSpPr>
          <a:xfrm>
            <a:off x="9185276" y="2609851"/>
            <a:ext cx="377825" cy="576263"/>
            <a:chOff x="4140" y="429"/>
            <a:chExt cx="1425" cy="2396"/>
          </a:xfrm>
        </p:grpSpPr>
        <p:sp>
          <p:nvSpPr>
            <p:cNvPr id="1617" name="Google Shape;1617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2" name="Google Shape;1622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623" name="Google Shape;1623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5" name="Google Shape;1625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6" name="Google Shape;1626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627" name="Google Shape;1627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9" name="Google Shape;1629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1" name="Google Shape;1631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632" name="Google Shape;1632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4" name="Google Shape;1634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35" name="Google Shape;1635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36" name="Google Shape;1636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8" name="Google Shape;1638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50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650" name="Google Shape;1650;p5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5" name="Google Shape;1655;p50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656" name="Google Shape;1656;p50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8" name="Google Shape;1658;p50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9" name="Google Shape;1659;p50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660" name="Google Shape;1660;p50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2" name="Google Shape;1662;p50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4" name="Google Shape;1664;p50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665" name="Google Shape;1665;p50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50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7" name="Google Shape;1667;p5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68" name="Google Shape;1668;p50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669" name="Google Shape;1669;p50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50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1" name="Google Shape;1671;p50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50"/>
          <p:cNvSpPr/>
          <p:nvPr/>
        </p:nvSpPr>
        <p:spPr>
          <a:xfrm>
            <a:off x="745104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51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688" name="Google Shape;1688;p51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2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695" name="Google Shape;1695;p52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696" name="Google Shape;1696;p52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7" name="Google Shape;1697;p52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8" name="Google Shape;1698;p52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699" name="Google Shape;1699;p52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700" name="Google Shape;1700;p52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2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2" name="Google Shape;1702;p52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3" name="Google Shape;1703;p52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04" name="Google Shape;1704;p52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5" name="Google Shape;1705;p52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6" name="Google Shape;1706;p52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7" name="Google Shape;1707;p52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52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2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2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1" name="Google Shape;1711;p52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712" name="Google Shape;1712;p5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7" name="Google Shape;1717;p5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718" name="Google Shape;1718;p5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5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0" name="Google Shape;1720;p5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1" name="Google Shape;1721;p5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722" name="Google Shape;1722;p5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5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4" name="Google Shape;1724;p5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6" name="Google Shape;1726;p5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727" name="Google Shape;1727;p5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5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9" name="Google Shape;1729;p5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30" name="Google Shape;1730;p5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731" name="Google Shape;1731;p5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5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3" name="Google Shape;1733;p5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52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745" name="Google Shape;1745;p5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0" name="Google Shape;1750;p52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751" name="Google Shape;1751;p5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52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3" name="Google Shape;1753;p52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4" name="Google Shape;1754;p52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755" name="Google Shape;1755;p52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52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7" name="Google Shape;1757;p52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9" name="Google Shape;1759;p52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760" name="Google Shape;1760;p52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52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2" name="Google Shape;1762;p5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763" name="Google Shape;1763;p52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764" name="Google Shape;1764;p52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52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6" name="Google Shape;1766;p52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53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Different versions of HTTP</a:t>
            </a:r>
            <a:endParaRPr/>
          </a:p>
        </p:txBody>
      </p:sp>
      <p:sp>
        <p:nvSpPr>
          <p:cNvPr id="1782" name="Google Shape;1782;p53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54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789" name="Google Shape;1789;p54"/>
          <p:cNvSpPr txBox="1"/>
          <p:nvPr/>
        </p:nvSpPr>
        <p:spPr>
          <a:xfrm>
            <a:off x="572119" y="1236917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54"/>
          <p:cNvSpPr txBox="1"/>
          <p:nvPr/>
        </p:nvSpPr>
        <p:spPr>
          <a:xfrm>
            <a:off x="914400" y="2142059"/>
            <a:ext cx="10654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HTTP1.1:</a:t>
            </a:r>
            <a:r>
              <a:rPr b="0" i="0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</a:t>
            </a:r>
            <a:r>
              <a:rPr b="0" i="0" lang="en-US" sz="32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multiple, pipelined GETs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over single TCP connection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responds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in-order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(FCFS: first-come-first-served scheduling) to GET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FCFS, small object may have to wait for transmission  (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head-of-line (HOL) blocking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behind large object(s)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54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5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798" name="Google Shape;1798;p55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1.1: client requests 1 large object (e.g., video file) and 3 smaller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55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55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p55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802" name="Google Shape;1802;p55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7" name="Google Shape;1807;p55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808" name="Google Shape;1808;p55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55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0" name="Google Shape;1810;p55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11" name="Google Shape;1811;p55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812" name="Google Shape;1812;p55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55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4" name="Google Shape;1814;p55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55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16" name="Google Shape;1816;p55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817" name="Google Shape;1817;p55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55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9" name="Google Shape;1819;p5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0" name="Google Shape;1820;p55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821" name="Google Shape;1821;p55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55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3" name="Google Shape;1823;p55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5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5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55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5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55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55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55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55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55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55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4" name="Google Shape;1834;p55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835" name="Google Shape;1835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6" name="Google Shape;1836;p5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37" name="Google Shape;1837;p55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8" name="Google Shape;1838;p55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55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55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55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55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55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4" name="Google Shape;1844;p55"/>
          <p:cNvGrpSpPr/>
          <p:nvPr/>
        </p:nvGrpSpPr>
        <p:grpSpPr>
          <a:xfrm>
            <a:off x="3400839" y="3064264"/>
            <a:ext cx="4053000" cy="2231566"/>
            <a:chOff x="3400839" y="3064264"/>
            <a:chExt cx="4053000" cy="2231566"/>
          </a:xfrm>
        </p:grpSpPr>
        <p:cxnSp>
          <p:nvCxnSpPr>
            <p:cNvPr id="1845" name="Google Shape;1845;p55"/>
            <p:cNvCxnSpPr/>
            <p:nvPr/>
          </p:nvCxnSpPr>
          <p:spPr>
            <a:xfrm flipH="1">
              <a:off x="3400839" y="5022530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6" name="Google Shape;1846;p55"/>
            <p:cNvSpPr/>
            <p:nvPr/>
          </p:nvSpPr>
          <p:spPr>
            <a:xfrm>
              <a:off x="3517643" y="3064264"/>
              <a:ext cx="3868169" cy="2226179"/>
            </a:xfrm>
            <a:custGeom>
              <a:rect b="b" l="l" r="r" t="t"/>
              <a:pathLst>
                <a:path extrusionOk="0" h="2226179" w="386816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7" name="Google Shape;1847;p55"/>
          <p:cNvGrpSpPr/>
          <p:nvPr/>
        </p:nvGrpSpPr>
        <p:grpSpPr>
          <a:xfrm>
            <a:off x="3389739" y="5054301"/>
            <a:ext cx="4064100" cy="386561"/>
            <a:chOff x="3389739" y="5054301"/>
            <a:chExt cx="4064100" cy="386561"/>
          </a:xfrm>
        </p:grpSpPr>
        <p:cxnSp>
          <p:nvCxnSpPr>
            <p:cNvPr id="1848" name="Google Shape;1848;p55"/>
            <p:cNvCxnSpPr/>
            <p:nvPr/>
          </p:nvCxnSpPr>
          <p:spPr>
            <a:xfrm flipH="1">
              <a:off x="3389739" y="5161562"/>
              <a:ext cx="4064100" cy="27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9" name="Google Shape;1849;p55"/>
            <p:cNvSpPr/>
            <p:nvPr/>
          </p:nvSpPr>
          <p:spPr>
            <a:xfrm>
              <a:off x="3519116" y="5054301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0" name="Google Shape;1850;p55"/>
          <p:cNvGrpSpPr/>
          <p:nvPr/>
        </p:nvGrpSpPr>
        <p:grpSpPr>
          <a:xfrm>
            <a:off x="3401284" y="5445216"/>
            <a:ext cx="4028700" cy="376761"/>
            <a:chOff x="3401284" y="5445216"/>
            <a:chExt cx="4028700" cy="376761"/>
          </a:xfrm>
        </p:grpSpPr>
        <p:cxnSp>
          <p:nvCxnSpPr>
            <p:cNvPr id="1851" name="Google Shape;1851;p55"/>
            <p:cNvCxnSpPr/>
            <p:nvPr/>
          </p:nvCxnSpPr>
          <p:spPr>
            <a:xfrm flipH="1">
              <a:off x="3401284" y="5534648"/>
              <a:ext cx="4028700" cy="270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52" name="Google Shape;1852;p55"/>
            <p:cNvSpPr/>
            <p:nvPr/>
          </p:nvSpPr>
          <p:spPr>
            <a:xfrm>
              <a:off x="3504762" y="5445216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3" name="Google Shape;1853;p55"/>
          <p:cNvGrpSpPr/>
          <p:nvPr/>
        </p:nvGrpSpPr>
        <p:grpSpPr>
          <a:xfrm>
            <a:off x="1750769" y="5112121"/>
            <a:ext cx="1641300" cy="338700"/>
            <a:chOff x="1750769" y="5112121"/>
            <a:chExt cx="1641300" cy="338700"/>
          </a:xfrm>
        </p:grpSpPr>
        <p:cxnSp>
          <p:nvCxnSpPr>
            <p:cNvPr id="1854" name="Google Shape;1854;p55"/>
            <p:cNvCxnSpPr/>
            <p:nvPr/>
          </p:nvCxnSpPr>
          <p:spPr>
            <a:xfrm rot="10800000">
              <a:off x="1750769" y="52904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855" name="Google Shape;1855;p55"/>
            <p:cNvGrpSpPr/>
            <p:nvPr/>
          </p:nvGrpSpPr>
          <p:grpSpPr>
            <a:xfrm>
              <a:off x="2136070" y="5112121"/>
              <a:ext cx="459000" cy="338700"/>
              <a:chOff x="2709565" y="5090498"/>
              <a:chExt cx="459000" cy="338700"/>
            </a:xfrm>
          </p:grpSpPr>
          <p:sp>
            <p:nvSpPr>
              <p:cNvPr id="1856" name="Google Shape;1856;p55"/>
              <p:cNvSpPr/>
              <p:nvPr/>
            </p:nvSpPr>
            <p:spPr>
              <a:xfrm>
                <a:off x="2785241" y="5146384"/>
                <a:ext cx="252600" cy="2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55"/>
              <p:cNvSpPr txBox="1"/>
              <p:nvPr/>
            </p:nvSpPr>
            <p:spPr>
              <a:xfrm>
                <a:off x="2709565" y="5090498"/>
                <a:ext cx="459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58" name="Google Shape;1858;p55"/>
          <p:cNvSpPr/>
          <p:nvPr/>
        </p:nvSpPr>
        <p:spPr>
          <a:xfrm>
            <a:off x="2453226" y="5330278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9" name="Google Shape;1859;p55"/>
          <p:cNvGrpSpPr/>
          <p:nvPr/>
        </p:nvGrpSpPr>
        <p:grpSpPr>
          <a:xfrm>
            <a:off x="1750614" y="5274392"/>
            <a:ext cx="1641300" cy="338700"/>
            <a:chOff x="1750614" y="5274392"/>
            <a:chExt cx="1641300" cy="338700"/>
          </a:xfrm>
        </p:grpSpPr>
        <p:cxnSp>
          <p:nvCxnSpPr>
            <p:cNvPr id="1860" name="Google Shape;1860;p55"/>
            <p:cNvCxnSpPr/>
            <p:nvPr/>
          </p:nvCxnSpPr>
          <p:spPr>
            <a:xfrm rot="10800000">
              <a:off x="1750614" y="54428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61" name="Google Shape;1861;p55"/>
            <p:cNvSpPr txBox="1"/>
            <p:nvPr/>
          </p:nvSpPr>
          <p:spPr>
            <a:xfrm>
              <a:off x="2384556" y="5274392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2" name="Google Shape;1862;p55"/>
          <p:cNvGrpSpPr/>
          <p:nvPr/>
        </p:nvGrpSpPr>
        <p:grpSpPr>
          <a:xfrm>
            <a:off x="1750789" y="5500058"/>
            <a:ext cx="1644300" cy="338700"/>
            <a:chOff x="1750789" y="5500058"/>
            <a:chExt cx="1644300" cy="338700"/>
          </a:xfrm>
        </p:grpSpPr>
        <p:cxnSp>
          <p:nvCxnSpPr>
            <p:cNvPr id="1863" name="Google Shape;1863;p55"/>
            <p:cNvCxnSpPr/>
            <p:nvPr/>
          </p:nvCxnSpPr>
          <p:spPr>
            <a:xfrm rot="10800000">
              <a:off x="1750789" y="5670973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64" name="Google Shape;1864;p55"/>
            <p:cNvSpPr txBox="1"/>
            <p:nvPr/>
          </p:nvSpPr>
          <p:spPr>
            <a:xfrm>
              <a:off x="2578111" y="5500058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5" name="Google Shape;1865;p55"/>
          <p:cNvGrpSpPr/>
          <p:nvPr/>
        </p:nvGrpSpPr>
        <p:grpSpPr>
          <a:xfrm>
            <a:off x="1750768" y="5634943"/>
            <a:ext cx="1641300" cy="338700"/>
            <a:chOff x="1750768" y="5634943"/>
            <a:chExt cx="1641300" cy="338700"/>
          </a:xfrm>
        </p:grpSpPr>
        <p:cxnSp>
          <p:nvCxnSpPr>
            <p:cNvPr id="1866" name="Google Shape;1866;p55"/>
            <p:cNvCxnSpPr/>
            <p:nvPr/>
          </p:nvCxnSpPr>
          <p:spPr>
            <a:xfrm rot="10800000">
              <a:off x="1750768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67" name="Google Shape;1867;p55"/>
            <p:cNvSpPr txBox="1"/>
            <p:nvPr/>
          </p:nvSpPr>
          <p:spPr>
            <a:xfrm>
              <a:off x="2779553" y="563494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8" name="Google Shape;1868;p55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55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55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55"/>
          <p:cNvSpPr txBox="1"/>
          <p:nvPr/>
        </p:nvSpPr>
        <p:spPr>
          <a:xfrm>
            <a:off x="8322039" y="2665582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55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55"/>
          <p:cNvSpPr/>
          <p:nvPr/>
        </p:nvSpPr>
        <p:spPr>
          <a:xfrm>
            <a:off x="10065868" y="3696565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55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55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55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55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55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9" name="Google Shape;1879;p55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0" name="Google Shape;1880;p55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1" name="Google Shape;1881;p55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2" name="Google Shape;1882;p55"/>
          <p:cNvSpPr txBox="1"/>
          <p:nvPr/>
        </p:nvSpPr>
        <p:spPr>
          <a:xfrm>
            <a:off x="2410244" y="6238081"/>
            <a:ext cx="8451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objects delivered in order requested: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wait behind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3" name="Google Shape;1883;p55"/>
          <p:cNvGrpSpPr/>
          <p:nvPr/>
        </p:nvGrpSpPr>
        <p:grpSpPr>
          <a:xfrm>
            <a:off x="3400984" y="5195255"/>
            <a:ext cx="4029000" cy="477247"/>
            <a:chOff x="3400984" y="5195255"/>
            <a:chExt cx="4029000" cy="477247"/>
          </a:xfrm>
        </p:grpSpPr>
        <p:cxnSp>
          <p:nvCxnSpPr>
            <p:cNvPr id="1884" name="Google Shape;1884;p55"/>
            <p:cNvCxnSpPr/>
            <p:nvPr/>
          </p:nvCxnSpPr>
          <p:spPr>
            <a:xfrm flipH="1">
              <a:off x="3400984" y="5403102"/>
              <a:ext cx="4029000" cy="26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85" name="Google Shape;1885;p55"/>
            <p:cNvSpPr/>
            <p:nvPr/>
          </p:nvSpPr>
          <p:spPr>
            <a:xfrm>
              <a:off x="3520812" y="5195255"/>
              <a:ext cx="3866473" cy="468804"/>
            </a:xfrm>
            <a:custGeom>
              <a:rect b="b" l="l" r="r" t="t"/>
              <a:pathLst>
                <a:path extrusionOk="0" h="468804" w="3866473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6" name="Google Shape;1886;p55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56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893" name="Google Shape;1893;p56"/>
          <p:cNvSpPr txBox="1"/>
          <p:nvPr/>
        </p:nvSpPr>
        <p:spPr>
          <a:xfrm>
            <a:off x="901475" y="1734700"/>
            <a:ext cx="104583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HTTP/2: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[RFC 7540, 2015]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flexibility at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sending objects to client: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methods, status codes, most header fields unchanged from HTTP 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Multiplexing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divide objects into frames, schedule frames to mitigate HOL blocking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Push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Enables servers to send resources proactively; useful for assets that the server knows the client will need (e.g., stylesheets or images)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Prioritization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Allows clients to prioritize requests, letting the server know the order in which the client prefers to receive responses.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56"/>
          <p:cNvSpPr txBox="1"/>
          <p:nvPr/>
        </p:nvSpPr>
        <p:spPr>
          <a:xfrm>
            <a:off x="572069" y="1010292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56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57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902" name="Google Shape;1902;p57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HTTP/2: objects divided into frames, frame transmission interleaved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57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57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5" name="Google Shape;1905;p57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906" name="Google Shape;1906;p57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1" name="Google Shape;1911;p57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912" name="Google Shape;1912;p57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57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4" name="Google Shape;1914;p57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5" name="Google Shape;1915;p57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916" name="Google Shape;1916;p57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57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8" name="Google Shape;1918;p57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0" name="Google Shape;1920;p57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921" name="Google Shape;1921;p57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57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3" name="Google Shape;1923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4" name="Google Shape;1924;p57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925" name="Google Shape;1925;p57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57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7" name="Google Shape;1927;p57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8" name="Google Shape;1938;p57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939" name="Google Shape;1939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0" name="Google Shape;1940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41" name="Google Shape;1941;p57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2" name="Google Shape;1942;p57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57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57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57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6" name="Google Shape;1946;p57"/>
          <p:cNvCxnSpPr/>
          <p:nvPr/>
        </p:nvCxnSpPr>
        <p:spPr>
          <a:xfrm flipH="1">
            <a:off x="3347336" y="5534648"/>
            <a:ext cx="4093800" cy="27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7" name="Google Shape;1947;p57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57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57"/>
          <p:cNvSpPr/>
          <p:nvPr/>
        </p:nvSpPr>
        <p:spPr>
          <a:xfrm>
            <a:off x="3486512" y="3835610"/>
            <a:ext cx="3867383" cy="1978529"/>
          </a:xfrm>
          <a:custGeom>
            <a:rect b="b" l="l" r="r" t="t"/>
            <a:pathLst>
              <a:path extrusionOk="0" h="1978529" w="3867383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57"/>
          <p:cNvSpPr/>
          <p:nvPr/>
        </p:nvSpPr>
        <p:spPr>
          <a:xfrm>
            <a:off x="3479865" y="32076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57"/>
          <p:cNvSpPr/>
          <p:nvPr/>
        </p:nvSpPr>
        <p:spPr>
          <a:xfrm>
            <a:off x="3479865" y="3336618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57"/>
          <p:cNvSpPr/>
          <p:nvPr/>
        </p:nvSpPr>
        <p:spPr>
          <a:xfrm>
            <a:off x="3485129" y="3468086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57"/>
          <p:cNvSpPr/>
          <p:nvPr/>
        </p:nvSpPr>
        <p:spPr>
          <a:xfrm>
            <a:off x="2231742" y="3441675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4" name="Google Shape;1954;p57"/>
          <p:cNvGrpSpPr/>
          <p:nvPr/>
        </p:nvGrpSpPr>
        <p:grpSpPr>
          <a:xfrm>
            <a:off x="1770765" y="3385789"/>
            <a:ext cx="1641300" cy="338700"/>
            <a:chOff x="1770765" y="3385789"/>
            <a:chExt cx="1641300" cy="338700"/>
          </a:xfrm>
        </p:grpSpPr>
        <p:cxnSp>
          <p:nvCxnSpPr>
            <p:cNvPr id="1955" name="Google Shape;1955;p57"/>
            <p:cNvCxnSpPr/>
            <p:nvPr/>
          </p:nvCxnSpPr>
          <p:spPr>
            <a:xfrm rot="10800000">
              <a:off x="1770765" y="3564111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56" name="Google Shape;1956;p57"/>
            <p:cNvSpPr txBox="1"/>
            <p:nvPr/>
          </p:nvSpPr>
          <p:spPr>
            <a:xfrm>
              <a:off x="2156066" y="3385789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7" name="Google Shape;1957;p57"/>
          <p:cNvSpPr/>
          <p:nvPr/>
        </p:nvSpPr>
        <p:spPr>
          <a:xfrm>
            <a:off x="2369264" y="3728151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8" name="Google Shape;1958;p57"/>
          <p:cNvGrpSpPr/>
          <p:nvPr/>
        </p:nvGrpSpPr>
        <p:grpSpPr>
          <a:xfrm>
            <a:off x="1759530" y="3661763"/>
            <a:ext cx="1641300" cy="338700"/>
            <a:chOff x="1759530" y="3661763"/>
            <a:chExt cx="1641300" cy="338700"/>
          </a:xfrm>
        </p:grpSpPr>
        <p:cxnSp>
          <p:nvCxnSpPr>
            <p:cNvPr id="1959" name="Google Shape;1959;p57"/>
            <p:cNvCxnSpPr/>
            <p:nvPr/>
          </p:nvCxnSpPr>
          <p:spPr>
            <a:xfrm rot="10800000">
              <a:off x="1759530" y="3839649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60" name="Google Shape;1960;p57"/>
            <p:cNvSpPr txBox="1"/>
            <p:nvPr/>
          </p:nvSpPr>
          <p:spPr>
            <a:xfrm>
              <a:off x="2315510" y="366176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1" name="Google Shape;1961;p57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57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57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57"/>
          <p:cNvSpPr txBox="1"/>
          <p:nvPr/>
        </p:nvSpPr>
        <p:spPr>
          <a:xfrm>
            <a:off x="8345639" y="2644827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57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57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57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57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57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57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1" name="Google Shape;1971;p57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2" name="Google Shape;1972;p57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3" name="Google Shape;1973;p57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4" name="Google Shape;1974;p57"/>
          <p:cNvSpPr txBox="1"/>
          <p:nvPr/>
        </p:nvSpPr>
        <p:spPr>
          <a:xfrm>
            <a:off x="3131136" y="6194429"/>
            <a:ext cx="6552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delivered quickly,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slightly delayed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5" name="Google Shape;1975;p57"/>
          <p:cNvGrpSpPr/>
          <p:nvPr/>
        </p:nvGrpSpPr>
        <p:grpSpPr>
          <a:xfrm>
            <a:off x="3362909" y="3078482"/>
            <a:ext cx="4053000" cy="381097"/>
            <a:chOff x="3362909" y="3078482"/>
            <a:chExt cx="4053000" cy="381097"/>
          </a:xfrm>
        </p:grpSpPr>
        <p:cxnSp>
          <p:nvCxnSpPr>
            <p:cNvPr id="1976" name="Google Shape;1976;p57"/>
            <p:cNvCxnSpPr/>
            <p:nvPr/>
          </p:nvCxnSpPr>
          <p:spPr>
            <a:xfrm flipH="1">
              <a:off x="3362909" y="3078482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77" name="Google Shape;1977;p57"/>
            <p:cNvSpPr/>
            <p:nvPr/>
          </p:nvSpPr>
          <p:spPr>
            <a:xfrm>
              <a:off x="3479865" y="3082818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8" name="Google Shape;1978;p57"/>
          <p:cNvSpPr/>
          <p:nvPr/>
        </p:nvSpPr>
        <p:spPr>
          <a:xfrm>
            <a:off x="3480625" y="3596230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57"/>
          <p:cNvSpPr/>
          <p:nvPr/>
        </p:nvSpPr>
        <p:spPr>
          <a:xfrm>
            <a:off x="3485129" y="37195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57"/>
          <p:cNvSpPr/>
          <p:nvPr/>
        </p:nvSpPr>
        <p:spPr>
          <a:xfrm>
            <a:off x="2575260" y="3949241"/>
            <a:ext cx="310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1" name="Google Shape;1981;p57"/>
          <p:cNvGrpSpPr/>
          <p:nvPr/>
        </p:nvGrpSpPr>
        <p:grpSpPr>
          <a:xfrm>
            <a:off x="1756530" y="3920514"/>
            <a:ext cx="1644300" cy="338700"/>
            <a:chOff x="1756530" y="3920514"/>
            <a:chExt cx="1644300" cy="338700"/>
          </a:xfrm>
        </p:grpSpPr>
        <p:cxnSp>
          <p:nvCxnSpPr>
            <p:cNvPr id="1982" name="Google Shape;1982;p57"/>
            <p:cNvCxnSpPr/>
            <p:nvPr/>
          </p:nvCxnSpPr>
          <p:spPr>
            <a:xfrm rot="10800000">
              <a:off x="1756530" y="4094530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83" name="Google Shape;1983;p57"/>
            <p:cNvSpPr txBox="1"/>
            <p:nvPr/>
          </p:nvSpPr>
          <p:spPr>
            <a:xfrm>
              <a:off x="2554202" y="3920514"/>
              <a:ext cx="45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4" name="Google Shape;1984;p57"/>
          <p:cNvSpPr/>
          <p:nvPr/>
        </p:nvSpPr>
        <p:spPr>
          <a:xfrm>
            <a:off x="2869378" y="5701781"/>
            <a:ext cx="269700" cy="22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5" name="Google Shape;1985;p57"/>
          <p:cNvGrpSpPr/>
          <p:nvPr/>
        </p:nvGrpSpPr>
        <p:grpSpPr>
          <a:xfrm>
            <a:off x="1706164" y="5621746"/>
            <a:ext cx="1641300" cy="338700"/>
            <a:chOff x="1706164" y="5621746"/>
            <a:chExt cx="1641300" cy="338700"/>
          </a:xfrm>
        </p:grpSpPr>
        <p:cxnSp>
          <p:nvCxnSpPr>
            <p:cNvPr id="1986" name="Google Shape;1986;p57"/>
            <p:cNvCxnSpPr/>
            <p:nvPr/>
          </p:nvCxnSpPr>
          <p:spPr>
            <a:xfrm rot="10800000">
              <a:off x="1706164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87" name="Google Shape;1987;p57"/>
            <p:cNvSpPr txBox="1"/>
            <p:nvPr/>
          </p:nvSpPr>
          <p:spPr>
            <a:xfrm>
              <a:off x="2801769" y="5621746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88" name="Google Shape;1988;p57"/>
          <p:cNvCxnSpPr/>
          <p:nvPr/>
        </p:nvCxnSpPr>
        <p:spPr>
          <a:xfrm>
            <a:off x="8570246" y="531145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9" name="Google Shape;1989;p57"/>
          <p:cNvCxnSpPr/>
          <p:nvPr/>
        </p:nvCxnSpPr>
        <p:spPr>
          <a:xfrm>
            <a:off x="8585033" y="495696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0" name="Google Shape;1990;p57"/>
          <p:cNvCxnSpPr/>
          <p:nvPr/>
        </p:nvCxnSpPr>
        <p:spPr>
          <a:xfrm>
            <a:off x="8579058" y="482487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1" name="Google Shape;1991;p57"/>
          <p:cNvCxnSpPr/>
          <p:nvPr/>
        </p:nvCxnSpPr>
        <p:spPr>
          <a:xfrm>
            <a:off x="8573083" y="469278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2" name="Google Shape;1992;p57"/>
          <p:cNvCxnSpPr/>
          <p:nvPr/>
        </p:nvCxnSpPr>
        <p:spPr>
          <a:xfrm>
            <a:off x="8567108" y="456068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3" name="Google Shape;1993;p57"/>
          <p:cNvCxnSpPr/>
          <p:nvPr/>
        </p:nvCxnSpPr>
        <p:spPr>
          <a:xfrm>
            <a:off x="8561133" y="442859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4" name="Google Shape;1994;p57"/>
          <p:cNvCxnSpPr/>
          <p:nvPr/>
        </p:nvCxnSpPr>
        <p:spPr>
          <a:xfrm>
            <a:off x="8555158" y="429649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5" name="Google Shape;1995;p57"/>
          <p:cNvCxnSpPr/>
          <p:nvPr/>
        </p:nvCxnSpPr>
        <p:spPr>
          <a:xfrm>
            <a:off x="8549183" y="416440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6" name="Google Shape;1996;p57"/>
          <p:cNvCxnSpPr/>
          <p:nvPr/>
        </p:nvCxnSpPr>
        <p:spPr>
          <a:xfrm>
            <a:off x="8543208" y="403231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7" name="Google Shape;1997;p57"/>
          <p:cNvCxnSpPr/>
          <p:nvPr/>
        </p:nvCxnSpPr>
        <p:spPr>
          <a:xfrm>
            <a:off x="8537233" y="390021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8" name="Google Shape;1998;p57"/>
          <p:cNvCxnSpPr/>
          <p:nvPr/>
        </p:nvCxnSpPr>
        <p:spPr>
          <a:xfrm>
            <a:off x="8531258" y="376812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9" name="Google Shape;1999;p57"/>
          <p:cNvCxnSpPr/>
          <p:nvPr/>
        </p:nvCxnSpPr>
        <p:spPr>
          <a:xfrm>
            <a:off x="8525283" y="363602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0" name="Google Shape;2000;p57"/>
          <p:cNvCxnSpPr/>
          <p:nvPr/>
        </p:nvCxnSpPr>
        <p:spPr>
          <a:xfrm>
            <a:off x="8540494" y="350393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1" name="Google Shape;2001;p57"/>
          <p:cNvCxnSpPr/>
          <p:nvPr/>
        </p:nvCxnSpPr>
        <p:spPr>
          <a:xfrm>
            <a:off x="8534519" y="337184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2" name="Google Shape;2002;p57"/>
          <p:cNvCxnSpPr/>
          <p:nvPr/>
        </p:nvCxnSpPr>
        <p:spPr>
          <a:xfrm>
            <a:off x="8535606" y="323974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3" name="Google Shape;2003;p57"/>
          <p:cNvCxnSpPr/>
          <p:nvPr/>
        </p:nvCxnSpPr>
        <p:spPr>
          <a:xfrm flipH="1" rot="10800000">
            <a:off x="3452698" y="3962101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4" name="Google Shape;2004;p57"/>
          <p:cNvCxnSpPr/>
          <p:nvPr/>
        </p:nvCxnSpPr>
        <p:spPr>
          <a:xfrm flipH="1" rot="10800000">
            <a:off x="3392013" y="411309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5" name="Google Shape;2005;p57"/>
          <p:cNvCxnSpPr/>
          <p:nvPr/>
        </p:nvCxnSpPr>
        <p:spPr>
          <a:xfrm flipH="1" rot="10800000">
            <a:off x="3403873" y="425068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6" name="Google Shape;2006;p57"/>
          <p:cNvCxnSpPr/>
          <p:nvPr/>
        </p:nvCxnSpPr>
        <p:spPr>
          <a:xfrm flipH="1" rot="10800000">
            <a:off x="3415733" y="439956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7" name="Google Shape;2007;p57"/>
          <p:cNvCxnSpPr/>
          <p:nvPr/>
        </p:nvCxnSpPr>
        <p:spPr>
          <a:xfrm flipH="1" rot="10800000">
            <a:off x="3474493" y="556215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8" name="Google Shape;2008;p57"/>
          <p:cNvCxnSpPr/>
          <p:nvPr/>
        </p:nvCxnSpPr>
        <p:spPr>
          <a:xfrm flipH="1" rot="10800000">
            <a:off x="3486353" y="571668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9" name="Google Shape;2009;p57"/>
          <p:cNvCxnSpPr/>
          <p:nvPr/>
        </p:nvCxnSpPr>
        <p:spPr>
          <a:xfrm flipH="1" rot="10800000">
            <a:off x="3467438" y="4527487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0" name="Google Shape;2010;p57"/>
          <p:cNvCxnSpPr/>
          <p:nvPr/>
        </p:nvCxnSpPr>
        <p:spPr>
          <a:xfrm flipH="1" rot="10800000">
            <a:off x="3406753" y="467847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1" name="Google Shape;2011;p57"/>
          <p:cNvCxnSpPr/>
          <p:nvPr/>
        </p:nvCxnSpPr>
        <p:spPr>
          <a:xfrm flipH="1" rot="10800000">
            <a:off x="3418613" y="481607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2" name="Google Shape;2012;p57"/>
          <p:cNvCxnSpPr/>
          <p:nvPr/>
        </p:nvCxnSpPr>
        <p:spPr>
          <a:xfrm flipH="1" rot="10800000">
            <a:off x="3430473" y="496495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3" name="Google Shape;2013;p57"/>
          <p:cNvCxnSpPr/>
          <p:nvPr/>
        </p:nvCxnSpPr>
        <p:spPr>
          <a:xfrm flipH="1" rot="10800000">
            <a:off x="3482178" y="5092873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4" name="Google Shape;2014;p57"/>
          <p:cNvCxnSpPr/>
          <p:nvPr/>
        </p:nvCxnSpPr>
        <p:spPr>
          <a:xfrm flipH="1" rot="10800000">
            <a:off x="3421493" y="524386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5" name="Google Shape;2015;p57"/>
          <p:cNvCxnSpPr/>
          <p:nvPr/>
        </p:nvCxnSpPr>
        <p:spPr>
          <a:xfrm flipH="1" rot="10800000">
            <a:off x="3433353" y="538145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6" name="Google Shape;2016;p57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58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 to HTTP/3</a:t>
            </a:r>
            <a:endParaRPr sz="4400"/>
          </a:p>
        </p:txBody>
      </p:sp>
      <p:sp>
        <p:nvSpPr>
          <p:cNvPr id="2023" name="Google Shape;2023;p58"/>
          <p:cNvSpPr txBox="1"/>
          <p:nvPr/>
        </p:nvSpPr>
        <p:spPr>
          <a:xfrm>
            <a:off x="833751" y="1490127"/>
            <a:ext cx="10458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508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 over single TCP connection means: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security over vanilla TCP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HTTP/3: 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QUIC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Utilizes QUIC (over UDP) to manage connections, reducing latency via integrated transport and security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Migration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Supports changes in the client's network connection (e.g., switching from Wi-Fi to cellular) without needing to restart sessions.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58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59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2030" name="Google Shape;2030;p59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2036" name="Google Shape;203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60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2038" name="Google Shape;2038;p60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61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2044" name="Google Shape;2044;p61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2045" name="Google Shape;204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6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2051" name="Google Shape;2051;p6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7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7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0" name="Google Shape;220;p8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21" name="Google Shape;221;p8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24" name="Google Shape;224;p8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5" name="Google Shape;225;p8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27" name="Google Shape;227;p8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8" name="Google Shape;228;p8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8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0" name="Google Shape;230;p8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8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32" name="Google Shape;232;p8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39" name="Google Shape;239;p9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